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4"/>
    <p:sldMasterId id="2147483656" r:id="rId5"/>
    <p:sldMasterId id="2147483658" r:id="rId6"/>
    <p:sldMasterId id="2147483660" r:id="rId7"/>
    <p:sldMasterId id="2147483662" r:id="rId8"/>
    <p:sldMasterId id="2147483664" r:id="rId9"/>
    <p:sldMasterId id="2147483650" r:id="rId10"/>
    <p:sldMasterId id="2147483652" r:id="rId11"/>
  </p:sldMasterIdLst>
  <p:notesMasterIdLst>
    <p:notesMasterId r:id="rId22"/>
  </p:notesMasterIdLst>
  <p:sldIdLst>
    <p:sldId id="259" r:id="rId12"/>
    <p:sldId id="273" r:id="rId13"/>
    <p:sldId id="261" r:id="rId14"/>
    <p:sldId id="276" r:id="rId15"/>
    <p:sldId id="269" r:id="rId16"/>
    <p:sldId id="282" r:id="rId17"/>
    <p:sldId id="272" r:id="rId18"/>
    <p:sldId id="277" r:id="rId19"/>
    <p:sldId id="274" r:id="rId20"/>
    <p:sldId id="283"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Deutscher" initials="MD" lastIdx="22" clrIdx="0">
    <p:extLst>
      <p:ext uri="{19B8F6BF-5375-455C-9EA6-DF929625EA0E}">
        <p15:presenceInfo xmlns:p15="http://schemas.microsoft.com/office/powerpoint/2012/main" userId="S-1-5-21-746137067-436374069-725345543-11798" providerId="AD"/>
      </p:ext>
    </p:extLst>
  </p:cmAuthor>
  <p:cmAuthor id="2" name="Tom Dixon" initials="TD" lastIdx="12" clrIdx="1">
    <p:extLst>
      <p:ext uri="{19B8F6BF-5375-455C-9EA6-DF929625EA0E}">
        <p15:presenceInfo xmlns:p15="http://schemas.microsoft.com/office/powerpoint/2012/main" userId="Tom Dix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D38"/>
    <a:srgbClr val="2CABBD"/>
    <a:srgbClr val="D847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460523-06A1-40CC-AEA1-0AAA6CCCC1D8}" v="1" dt="2018-11-16T01:33:50.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667" autoAdjust="0"/>
  </p:normalViewPr>
  <p:slideViewPr>
    <p:cSldViewPr snapToGrid="0" snapToObjects="1">
      <p:cViewPr varScale="1">
        <p:scale>
          <a:sx n="92" d="100"/>
          <a:sy n="92" d="100"/>
        </p:scale>
        <p:origin x="1470"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ixon" userId="d26998b1-21b2-4c1a-9614-156062a2e981" providerId="ADAL" clId="{8B460523-06A1-40CC-AEA1-0AAA6CCCC1D8}"/>
    <pc:docChg chg="custSel modSld">
      <pc:chgData name="Tom Dixon" userId="d26998b1-21b2-4c1a-9614-156062a2e981" providerId="ADAL" clId="{8B460523-06A1-40CC-AEA1-0AAA6CCCC1D8}" dt="2018-11-16T01:34:09.125" v="6" actId="1440"/>
      <pc:docMkLst>
        <pc:docMk/>
      </pc:docMkLst>
      <pc:sldChg chg="addSp delSp modSp">
        <pc:chgData name="Tom Dixon" userId="d26998b1-21b2-4c1a-9614-156062a2e981" providerId="ADAL" clId="{8B460523-06A1-40CC-AEA1-0AAA6CCCC1D8}" dt="2018-11-16T01:34:09.125" v="6" actId="1440"/>
        <pc:sldMkLst>
          <pc:docMk/>
          <pc:sldMk cId="1594479249" sldId="277"/>
        </pc:sldMkLst>
        <pc:picChg chg="del">
          <ac:chgData name="Tom Dixon" userId="d26998b1-21b2-4c1a-9614-156062a2e981" providerId="ADAL" clId="{8B460523-06A1-40CC-AEA1-0AAA6CCCC1D8}" dt="2018-11-16T01:33:46.692" v="0" actId="478"/>
          <ac:picMkLst>
            <pc:docMk/>
            <pc:sldMk cId="1594479249" sldId="277"/>
            <ac:picMk id="11" creationId="{4B59D6E6-BED7-44F1-9088-23C063F4E97E}"/>
          </ac:picMkLst>
        </pc:picChg>
        <pc:picChg chg="add mod">
          <ac:chgData name="Tom Dixon" userId="d26998b1-21b2-4c1a-9614-156062a2e981" providerId="ADAL" clId="{8B460523-06A1-40CC-AEA1-0AAA6CCCC1D8}" dt="2018-11-16T01:34:09.125" v="6" actId="1440"/>
          <ac:picMkLst>
            <pc:docMk/>
            <pc:sldMk cId="1594479249" sldId="277"/>
            <ac:picMk id="1026" creationId="{5A87E811-47D1-4F0B-A706-8D3E0F5F31E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C09AF-8817-4D4D-A320-38C629D22E6D}" type="datetimeFigureOut">
              <a:rPr lang="en-AU" smtClean="0"/>
              <a:t>16/11/2018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795395-37BE-46AF-BB0A-680842E08F5C}" type="slidenum">
              <a:rPr lang="en-AU" smtClean="0"/>
              <a:t>‹#›</a:t>
            </a:fld>
            <a:endParaRPr lang="en-AU"/>
          </a:p>
        </p:txBody>
      </p:sp>
    </p:spTree>
    <p:extLst>
      <p:ext uri="{BB962C8B-B14F-4D97-AF65-F5344CB8AC3E}">
        <p14:creationId xmlns:p14="http://schemas.microsoft.com/office/powerpoint/2010/main" val="4015028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vichealth.vic.gov.au/-/media/ResourceCentre/PublicationsandResources/healthy-eating/Healthy-Choice/Evaluation-summary-healthy-food-and-drink-choices-in-community-sport.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Use this presentation to present to your organisation’s management team about why they should support the implementation of healthy eating strategies within the organisation. This could include strategies to promote and provide healthy food and drink choices at staff meetings, functions, workshops, events your organisation runs, the sale of food and drinks to customers via fundraisers, canteens or vending machines, and/or the food and drinks provided to players, volunteers and spectators during training and on game day.</a:t>
            </a:r>
          </a:p>
          <a:p>
            <a:endParaRPr lang="en-AU" i="1" dirty="0"/>
          </a:p>
          <a:p>
            <a:r>
              <a:rPr lang="en-AU" i="1" dirty="0"/>
              <a:t>Feel free to add your own logo or transfer the content to your branding. Throughout this presentation speaker notes are in bold font. Additional information in italics is not designed to be read out.</a:t>
            </a:r>
          </a:p>
          <a:p>
            <a:endParaRPr lang="en-AU" i="1" dirty="0"/>
          </a:p>
          <a:p>
            <a:r>
              <a:rPr lang="en-AU" b="0" i="1" u="sng" dirty="0"/>
              <a:t>You will need to adapt this presentation to the needs of your organisation before presenting. Feel free to add or remove content and slides to ensure it is relevant to your organisation.</a:t>
            </a:r>
          </a:p>
          <a:p>
            <a:endParaRPr lang="en-AU" b="1" i="1" dirty="0"/>
          </a:p>
          <a:p>
            <a:r>
              <a:rPr lang="en-AU" b="0" i="1" dirty="0"/>
              <a:t>Introduce yourself:</a:t>
            </a:r>
          </a:p>
          <a:p>
            <a:endParaRPr lang="en-AU" b="0" i="1" dirty="0"/>
          </a:p>
          <a:p>
            <a:r>
              <a:rPr lang="en-AU" b="1" i="0" dirty="0"/>
              <a:t>Today I’m here to talk to you about the benefits of promoting healthy eating across our business, including both internal and external functions and events. There is a strong link between sport and healthy eating. </a:t>
            </a:r>
            <a:r>
              <a:rPr lang="en-AU" sz="1200" b="1" i="0" kern="1200" dirty="0">
                <a:solidFill>
                  <a:schemeClr val="tx1"/>
                </a:solidFill>
                <a:effectLst/>
                <a:latin typeface="+mn-lt"/>
                <a:ea typeface="+mn-ea"/>
                <a:cs typeface="+mn-cs"/>
              </a:rPr>
              <a:t>Adults who eat well enjoy more energy and vitality, making it easier to stay fit and active. Children who eat well will have energy for playing and sporting activities. Sporting organisations are in a fantastic position to lead by example and promote healthy eating to players, volunteers, spectators and the community. </a:t>
            </a:r>
          </a:p>
          <a:p>
            <a:endParaRPr lang="en-AU" sz="1200" b="0" i="0" kern="1200" dirty="0">
              <a:solidFill>
                <a:schemeClr val="tx1"/>
              </a:solidFill>
              <a:effectLst/>
              <a:latin typeface="+mn-lt"/>
              <a:ea typeface="+mn-ea"/>
              <a:cs typeface="+mn-cs"/>
            </a:endParaRPr>
          </a:p>
          <a:p>
            <a:r>
              <a:rPr lang="en-AU" b="1" i="0" dirty="0"/>
              <a:t>I will cover:</a:t>
            </a:r>
          </a:p>
          <a:p>
            <a:endParaRPr lang="en-AU" b="1" i="0" dirty="0"/>
          </a:p>
          <a:p>
            <a:pPr marL="342900" indent="-342900">
              <a:buFont typeface="+mj-lt"/>
              <a:buAutoNum type="arabicPeriod"/>
            </a:pPr>
            <a:r>
              <a:rPr lang="en-AU" b="1" dirty="0"/>
              <a:t>What we mean by </a:t>
            </a:r>
            <a:r>
              <a:rPr lang="en-AU" b="1" i="1" dirty="0"/>
              <a:t>healthy</a:t>
            </a:r>
            <a:r>
              <a:rPr lang="en-AU" b="1" dirty="0"/>
              <a:t> food and drinks</a:t>
            </a:r>
          </a:p>
          <a:p>
            <a:pPr marL="342900" indent="-342900">
              <a:buFont typeface="+mj-lt"/>
              <a:buAutoNum type="arabicPeriod"/>
            </a:pPr>
            <a:endParaRPr lang="en-AU" b="1" dirty="0"/>
          </a:p>
          <a:p>
            <a:pPr marL="342900" indent="-342900">
              <a:buFont typeface="+mj-lt"/>
              <a:buAutoNum type="arabicPeriod"/>
            </a:pPr>
            <a:r>
              <a:rPr lang="en-AU" b="1" dirty="0"/>
              <a:t>Examples of sports already taking action</a:t>
            </a:r>
          </a:p>
          <a:p>
            <a:pPr marL="342900" indent="-342900">
              <a:buFont typeface="+mj-lt"/>
              <a:buAutoNum type="arabicPeriod"/>
            </a:pPr>
            <a:endParaRPr lang="en-AU" b="1" dirty="0"/>
          </a:p>
          <a:p>
            <a:pPr marL="342900" indent="-342900">
              <a:buFont typeface="+mj-lt"/>
              <a:buAutoNum type="arabicPeriod"/>
            </a:pPr>
            <a:r>
              <a:rPr lang="en-AU" b="1" dirty="0"/>
              <a:t>Why </a:t>
            </a:r>
            <a:r>
              <a:rPr lang="en-AU" b="1" dirty="0">
                <a:solidFill>
                  <a:srgbClr val="FF0000"/>
                </a:solidFill>
              </a:rPr>
              <a:t>&lt;insert organisation&gt; </a:t>
            </a:r>
            <a:r>
              <a:rPr lang="en-AU" b="1" dirty="0"/>
              <a:t>should promote healthy eating</a:t>
            </a:r>
          </a:p>
          <a:p>
            <a:pPr marL="342900" indent="-342900">
              <a:buFont typeface="+mj-lt"/>
              <a:buAutoNum type="arabicPeriod"/>
            </a:pPr>
            <a:endParaRPr lang="en-AU" b="1" dirty="0"/>
          </a:p>
          <a:p>
            <a:pPr marL="342900" indent="-342900">
              <a:buFont typeface="+mj-lt"/>
              <a:buAutoNum type="arabicPeriod"/>
            </a:pPr>
            <a:r>
              <a:rPr lang="en-AU" b="1" dirty="0"/>
              <a:t>What is a nudge?</a:t>
            </a:r>
          </a:p>
          <a:p>
            <a:pPr marL="342900" indent="-342900">
              <a:buFont typeface="+mj-lt"/>
              <a:buAutoNum type="arabicPeriod"/>
            </a:pPr>
            <a:endParaRPr lang="en-AU" b="1" dirty="0"/>
          </a:p>
          <a:p>
            <a:pPr marL="342900" indent="-342900">
              <a:buFont typeface="+mj-lt"/>
              <a:buAutoNum type="arabicPeriod"/>
            </a:pPr>
            <a:r>
              <a:rPr lang="en-AU" b="1" dirty="0"/>
              <a:t>Recommendations for creating a supportive, healthy environment in our sport</a:t>
            </a:r>
          </a:p>
          <a:p>
            <a:pPr marL="342900" indent="-342900">
              <a:buFont typeface="+mj-lt"/>
              <a:buAutoNum type="arabicPeriod"/>
            </a:pPr>
            <a:endParaRPr lang="en-AU" dirty="0"/>
          </a:p>
          <a:p>
            <a:pPr marL="342900" indent="-342900">
              <a:buFont typeface="+mj-lt"/>
              <a:buAutoNum type="arabicPeriod"/>
            </a:pPr>
            <a:r>
              <a:rPr lang="en-AU" b="1" dirty="0"/>
              <a:t>Additional support &amp; resources</a:t>
            </a:r>
          </a:p>
          <a:p>
            <a:endParaRPr lang="en-AU" b="0" i="0" dirty="0"/>
          </a:p>
        </p:txBody>
      </p:sp>
      <p:sp>
        <p:nvSpPr>
          <p:cNvPr id="4" name="Slide Number Placeholder 3"/>
          <p:cNvSpPr>
            <a:spLocks noGrp="1"/>
          </p:cNvSpPr>
          <p:nvPr>
            <p:ph type="sldNum" sz="quarter" idx="10"/>
          </p:nvPr>
        </p:nvSpPr>
        <p:spPr/>
        <p:txBody>
          <a:bodyPr/>
          <a:lstStyle/>
          <a:p>
            <a:fld id="{A8795395-37BE-46AF-BB0A-680842E08F5C}" type="slidenum">
              <a:rPr lang="en-AU" smtClean="0"/>
              <a:t>1</a:t>
            </a:fld>
            <a:endParaRPr lang="en-AU"/>
          </a:p>
        </p:txBody>
      </p:sp>
    </p:spTree>
    <p:extLst>
      <p:ext uri="{BB962C8B-B14F-4D97-AF65-F5344CB8AC3E}">
        <p14:creationId xmlns:p14="http://schemas.microsoft.com/office/powerpoint/2010/main" val="162810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Presenter notes:</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i="1" dirty="0"/>
              <a:t>If desired, don’t present this slide but use the links and resources to support your presentation. You can share the slides with management and/or board members so that they can view the resources available. </a:t>
            </a:r>
          </a:p>
          <a:p>
            <a:endParaRPr lang="en-AU" b="1" dirty="0"/>
          </a:p>
          <a:p>
            <a:r>
              <a:rPr lang="en-AU" b="1" i="0" dirty="0"/>
              <a:t>There are many useful resources available to support us to create a Healthy Choices policy.</a:t>
            </a:r>
          </a:p>
          <a:p>
            <a:endParaRPr lang="en-AU" b="1" i="0" dirty="0"/>
          </a:p>
          <a:p>
            <a:pPr marL="171450" indent="-171450">
              <a:buFont typeface="Arial" panose="020B0604020202020204" pitchFamily="34" charset="0"/>
              <a:buChar char="•"/>
            </a:pPr>
            <a:r>
              <a:rPr lang="en-AU" b="1" i="0" dirty="0"/>
              <a:t>The Vicsport Healthy Sport website includes useful resources, tips and templates to assist us to implement healthy eating policies.</a:t>
            </a:r>
          </a:p>
          <a:p>
            <a:pPr marL="171450" indent="-171450">
              <a:buFont typeface="Arial" panose="020B0604020202020204" pitchFamily="34" charset="0"/>
              <a:buChar char="•"/>
            </a:pPr>
            <a:endParaRPr lang="en-AU" b="1" i="0" dirty="0"/>
          </a:p>
          <a:p>
            <a:pPr marL="171450" indent="-171450">
              <a:buFont typeface="Arial" panose="020B0604020202020204" pitchFamily="34" charset="0"/>
              <a:buChar char="•"/>
            </a:pPr>
            <a:r>
              <a:rPr lang="en-AU" b="1" i="0" dirty="0"/>
              <a:t>VicHealth’s website includes case studies, tips and resources to support the business case for healthy eating strategies.</a:t>
            </a:r>
          </a:p>
          <a:p>
            <a:pPr marL="171450" indent="-171450">
              <a:buFont typeface="Arial" panose="020B0604020202020204" pitchFamily="34" charset="0"/>
              <a:buChar char="•"/>
            </a:pPr>
            <a:endParaRPr lang="en-AU" b="1" i="0" dirty="0"/>
          </a:p>
          <a:p>
            <a:pPr marL="171450" indent="-171450">
              <a:buFont typeface="Arial" panose="020B0604020202020204" pitchFamily="34" charset="0"/>
              <a:buChar char="•"/>
            </a:pPr>
            <a:r>
              <a:rPr lang="en-AU" b="1" i="0" dirty="0"/>
              <a:t>HEAS, the Healthy Eating Advisory Service, has some easily accessible resources to find healthier products for all situations (</a:t>
            </a:r>
            <a:r>
              <a:rPr lang="en-AU" b="0" i="1" dirty="0"/>
              <a:t>including catering, sport and recreation facilities, club canteens, fundraising and much more</a:t>
            </a:r>
            <a:r>
              <a:rPr lang="en-AU" b="1" i="0" dirty="0"/>
              <a:t>), case studies and great tips on the implementation of Healthy Choices into sport and recreation settings – including guidance on developing policies, working with food service providers and suppliers, educating staff and other stakeholders, and working with on- and off-site retail outlets.</a:t>
            </a:r>
          </a:p>
          <a:p>
            <a:pPr marL="0" indent="0">
              <a:buFont typeface="Arial" panose="020B0604020202020204" pitchFamily="34" charset="0"/>
              <a:buNone/>
            </a:pPr>
            <a:endParaRPr lang="en-AU" b="1" i="0" dirty="0"/>
          </a:p>
          <a:p>
            <a:pPr marL="171450" indent="-171450">
              <a:buFont typeface="Arial" panose="020B0604020202020204" pitchFamily="34" charset="0"/>
              <a:buChar char="•"/>
            </a:pPr>
            <a:r>
              <a:rPr lang="en-AU" b="1" i="0" dirty="0"/>
              <a:t>One of the most frequently asked questions when organisations start implementing changes is, “Where do we get the healthier food and drinks from?”. Calling HEAS is the best place to start.</a:t>
            </a:r>
          </a:p>
          <a:p>
            <a:endParaRPr lang="en-AU" b="0" i="1" dirty="0"/>
          </a:p>
          <a:p>
            <a:endParaRPr lang="en-AU" b="0" dirty="0"/>
          </a:p>
        </p:txBody>
      </p:sp>
      <p:sp>
        <p:nvSpPr>
          <p:cNvPr id="4" name="Slide Number Placeholder 3"/>
          <p:cNvSpPr>
            <a:spLocks noGrp="1"/>
          </p:cNvSpPr>
          <p:nvPr>
            <p:ph type="sldNum" sz="quarter" idx="10"/>
          </p:nvPr>
        </p:nvSpPr>
        <p:spPr/>
        <p:txBody>
          <a:bodyPr/>
          <a:lstStyle/>
          <a:p>
            <a:fld id="{A8795395-37BE-46AF-BB0A-680842E08F5C}" type="slidenum">
              <a:rPr lang="en-AU" smtClean="0"/>
              <a:t>10</a:t>
            </a:fld>
            <a:endParaRPr lang="en-AU"/>
          </a:p>
        </p:txBody>
      </p:sp>
    </p:spTree>
    <p:extLst>
      <p:ext uri="{BB962C8B-B14F-4D97-AF65-F5344CB8AC3E}">
        <p14:creationId xmlns:p14="http://schemas.microsoft.com/office/powerpoint/2010/main" val="391936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Presenter notes:</a:t>
            </a:r>
          </a:p>
          <a:p>
            <a:endParaRPr lang="en-AU" b="1" dirty="0"/>
          </a:p>
          <a:p>
            <a:r>
              <a:rPr lang="en-AU" b="0" i="1" dirty="0"/>
              <a:t>In addition to the information on the slide, you could provide some examples of food and drinks from each category.</a:t>
            </a:r>
          </a:p>
          <a:p>
            <a:endParaRPr lang="en-AU" b="0" i="1" dirty="0"/>
          </a:p>
          <a:p>
            <a:r>
              <a:rPr lang="en-AU" b="1" i="1" dirty="0"/>
              <a:t>Green</a:t>
            </a:r>
            <a:r>
              <a:rPr lang="en-AU" b="0" i="1" dirty="0"/>
              <a:t> – Bread, high fibre breakfast cereals, reduced fat milk, cheese and yoghurt, lean meat, fish, eggs, plain nuts and seeds, tofu, fruit (fresh, frozen), vegetables</a:t>
            </a:r>
          </a:p>
          <a:p>
            <a:r>
              <a:rPr lang="en-AU" b="1" i="1" dirty="0"/>
              <a:t>Amber</a:t>
            </a:r>
            <a:r>
              <a:rPr lang="en-AU" b="0" i="1" dirty="0"/>
              <a:t> - Some savoury breads and crackers, some wholemeal muffins or scones with added fruit and vegetables, dried fruit, fish canned in brine or oil, salted nuts and seeds, some oven baked potato products, regular fat milk, cheese, yoghurt and custard, some flavoured milk, 99% fruit juice, artificially sweetened drinks</a:t>
            </a:r>
          </a:p>
          <a:p>
            <a:r>
              <a:rPr lang="en-AU" b="1" i="1" dirty="0"/>
              <a:t>Red </a:t>
            </a:r>
            <a:r>
              <a:rPr lang="en-AU" b="0" i="1" dirty="0"/>
              <a:t>- Sugary drinks (e.g. soft drinks, sports drinks), confectionery, ice creams and dairy desserts, biscuits, cakes, slices and sweet pastries, saturated fats and oils (e.g. butter, cream), deep fried foods, crisps and chips, pies, sausage rolls, Devon, salami, Strasburg, sausages, Savoys</a:t>
            </a:r>
          </a:p>
          <a:p>
            <a:endParaRPr lang="en-AU" b="0" i="1" dirty="0"/>
          </a:p>
          <a:p>
            <a:r>
              <a:rPr lang="en-AU" b="0" i="1" dirty="0"/>
              <a:t>You can also use the Healthy Choices website from the state government as a guide: http://heas.health.vic.gov.au/healthy-choices/guidelines/traffic-light-system</a:t>
            </a:r>
          </a:p>
          <a:p>
            <a:endParaRPr lang="en-AU" b="0" i="1" dirty="0"/>
          </a:p>
          <a:p>
            <a:r>
              <a:rPr lang="en-AU" b="0" i="1" dirty="0"/>
              <a:t>HEAS (the Healthy Eating Advisory Service) has a large variety of useful resources including a mentorship program, online product checker (</a:t>
            </a:r>
            <a:r>
              <a:rPr lang="en-AU" b="0" i="1" dirty="0" err="1"/>
              <a:t>FoodChecker</a:t>
            </a:r>
            <a:r>
              <a:rPr lang="en-AU" b="0" i="1" dirty="0"/>
              <a:t>) and menu assessment templates.</a:t>
            </a:r>
          </a:p>
          <a:p>
            <a:endParaRPr lang="en-AU" b="1" dirty="0"/>
          </a:p>
          <a:p>
            <a:r>
              <a:rPr lang="en-AU" b="1" dirty="0"/>
              <a:t>To start off, let’s talk about what we mean by ‘healthy eating’.</a:t>
            </a:r>
          </a:p>
          <a:p>
            <a:endParaRPr lang="en-AU" b="1" dirty="0"/>
          </a:p>
          <a:p>
            <a:r>
              <a:rPr lang="en-AU" b="1" dirty="0"/>
              <a:t>The Victorian State Government’s ‘Healthy Choices’ is a  framework for improving the availability and promotion of healthier foods and drinks in community settings.. </a:t>
            </a:r>
          </a:p>
          <a:p>
            <a:endParaRPr lang="en-AU" b="1" dirty="0"/>
          </a:p>
          <a:p>
            <a:r>
              <a:rPr lang="en-AU" b="1" dirty="0"/>
              <a:t>To help understand what ‘healthy’ choices are, these guidelines use a traffic light approach to classify foods and drinks into:</a:t>
            </a:r>
          </a:p>
          <a:p>
            <a:endParaRPr lang="en-AU" b="1" dirty="0"/>
          </a:p>
          <a:p>
            <a:r>
              <a:rPr lang="en-AU" b="1" dirty="0"/>
              <a:t>GREEN = Best choice - food and drinks in this category are high in </a:t>
            </a:r>
            <a:r>
              <a:rPr lang="en-AU" b="1" dirty="0" err="1"/>
              <a:t>fiber</a:t>
            </a:r>
            <a:r>
              <a:rPr lang="en-AU" b="1" dirty="0"/>
              <a:t> and energy, lower in saturated fat, added sugar and/or salt and a good source of nutrients. </a:t>
            </a:r>
          </a:p>
          <a:p>
            <a:endParaRPr lang="en-AU" b="1" dirty="0"/>
          </a:p>
          <a:p>
            <a:r>
              <a:rPr lang="en-AU" b="1" dirty="0"/>
              <a:t>AMBER = Choose carefully - food and drinks in this category contain saturated fat, added sugar and/or salt and should only be eaten in moderation.</a:t>
            </a:r>
          </a:p>
          <a:p>
            <a:endParaRPr lang="en-AU" b="1" dirty="0"/>
          </a:p>
          <a:p>
            <a:r>
              <a:rPr lang="en-AU" b="1" dirty="0"/>
              <a:t>RED = Limit intake - food and drinks in this category are high in energy, saturated fats, sugar and/or salt. If they are consumed too often, or in large amounts, they can lead to weight gain and chronic diseases.</a:t>
            </a:r>
          </a:p>
          <a:p>
            <a:endParaRPr lang="en-AU" b="1" dirty="0"/>
          </a:p>
          <a:p>
            <a:r>
              <a:rPr lang="en-AU" b="1" dirty="0"/>
              <a:t>Guidelines are available to support the implementation of Healthy Choices in numerous settings, including sport &amp; recreation centres.</a:t>
            </a:r>
          </a:p>
          <a:p>
            <a:endParaRPr lang="en-AU" b="1" dirty="0"/>
          </a:p>
          <a:p>
            <a:r>
              <a:rPr lang="en-AU" b="1" dirty="0"/>
              <a:t>These guidelines address the provision of GREEN, AMBER and RED foods and drinks through retail outlets, vending machines and catering, as well as how food and drinks are promoted and displayed, used for fundraising and as prizes, sponsorship by food industry, and how the physical environment can support healthy eating. </a:t>
            </a:r>
          </a:p>
          <a:p>
            <a:endParaRPr lang="en-AU" b="1" dirty="0"/>
          </a:p>
          <a:p>
            <a:r>
              <a:rPr lang="en-AU" b="1" dirty="0"/>
              <a:t>In practice, a canteen, for example, following the guidelines, would actively promote GREEN products over RED products, and GREEN foods and drinks would make up 50% of the offerings, AMBER 30%, whilst RED products would only make up 20%.</a:t>
            </a:r>
          </a:p>
          <a:p>
            <a:endParaRPr lang="en-AU" b="0" dirty="0"/>
          </a:p>
          <a:p>
            <a:endParaRPr lang="en-AU" b="1" dirty="0"/>
          </a:p>
        </p:txBody>
      </p:sp>
      <p:sp>
        <p:nvSpPr>
          <p:cNvPr id="4" name="Slide Number Placeholder 3"/>
          <p:cNvSpPr>
            <a:spLocks noGrp="1"/>
          </p:cNvSpPr>
          <p:nvPr>
            <p:ph type="sldNum" sz="quarter" idx="10"/>
          </p:nvPr>
        </p:nvSpPr>
        <p:spPr/>
        <p:txBody>
          <a:bodyPr/>
          <a:lstStyle/>
          <a:p>
            <a:fld id="{A8795395-37BE-46AF-BB0A-680842E08F5C}" type="slidenum">
              <a:rPr lang="en-AU" smtClean="0"/>
              <a:t>2</a:t>
            </a:fld>
            <a:endParaRPr lang="en-AU"/>
          </a:p>
        </p:txBody>
      </p:sp>
    </p:spTree>
    <p:extLst>
      <p:ext uri="{BB962C8B-B14F-4D97-AF65-F5344CB8AC3E}">
        <p14:creationId xmlns:p14="http://schemas.microsoft.com/office/powerpoint/2010/main" val="3400549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Presenter notes:</a:t>
            </a:r>
          </a:p>
          <a:p>
            <a:endParaRPr lang="en-AU" b="1" dirty="0"/>
          </a:p>
          <a:p>
            <a:r>
              <a:rPr lang="en-AU" sz="1200" b="0" i="1" kern="1200" dirty="0">
                <a:solidFill>
                  <a:schemeClr val="tx1"/>
                </a:solidFill>
                <a:effectLst/>
                <a:latin typeface="+mn-lt"/>
                <a:ea typeface="+mn-ea"/>
                <a:cs typeface="+mn-cs"/>
              </a:rPr>
              <a:t>These statistics are drawn from the VicHealth Evaluation Summary ‘Healthy food and drink choices in community sport’ available at https://www.vichealth.vic.gov.au/media-and-resources/publications/healthy-choice-food.</a:t>
            </a:r>
          </a:p>
          <a:p>
            <a:endParaRPr lang="en-AU" sz="1200" b="0" i="1" kern="1200" dirty="0">
              <a:solidFill>
                <a:schemeClr val="tx1"/>
              </a:solidFill>
              <a:effectLst/>
              <a:latin typeface="+mn-lt"/>
              <a:ea typeface="+mn-ea"/>
              <a:cs typeface="+mn-cs"/>
            </a:endParaRPr>
          </a:p>
          <a:p>
            <a:r>
              <a:rPr lang="en-AU" sz="1200" b="0" i="1" kern="1200" dirty="0">
                <a:solidFill>
                  <a:schemeClr val="tx1"/>
                </a:solidFill>
                <a:effectLst/>
                <a:latin typeface="+mn-lt"/>
                <a:ea typeface="+mn-ea"/>
                <a:cs typeface="+mn-cs"/>
              </a:rPr>
              <a:t>Healthy eating and good nutrition helps us to get the most out of life and at all stages of life. Adults who eat well enjoy more energy and vitality, making it easier to stay fit, active and happy. Children who eat well will have energy for physical activity and sport and are more likely to maintain healthy eating habits as adults. Healthy eating also helps them to concentrate and learn, and supports normal growth and development. </a:t>
            </a:r>
          </a:p>
          <a:p>
            <a:endParaRPr lang="en-AU" sz="1200" b="0" i="1" kern="1200" dirty="0">
              <a:solidFill>
                <a:schemeClr val="tx1"/>
              </a:solidFill>
              <a:effectLst/>
              <a:latin typeface="+mn-lt"/>
              <a:ea typeface="+mn-ea"/>
              <a:cs typeface="+mn-cs"/>
            </a:endParaRPr>
          </a:p>
          <a:p>
            <a:r>
              <a:rPr lang="en-AU" sz="1200" b="0" i="1" kern="1200" dirty="0">
                <a:solidFill>
                  <a:schemeClr val="tx1"/>
                </a:solidFill>
                <a:effectLst/>
                <a:latin typeface="+mn-lt"/>
                <a:ea typeface="+mn-ea"/>
                <a:cs typeface="+mn-cs"/>
              </a:rPr>
              <a:t>On the flip side, an unhealthy diet puts us at risk of becoming overweight and obese, and developing weight-related diseases, such as type 2 diabetes, cardiovascular disease and some cancers.</a:t>
            </a:r>
          </a:p>
          <a:p>
            <a:endParaRPr lang="en-AU" sz="1200" b="0" i="1" kern="1200" dirty="0">
              <a:solidFill>
                <a:schemeClr val="tx1"/>
              </a:solidFill>
              <a:effectLst/>
              <a:latin typeface="+mn-lt"/>
              <a:ea typeface="+mn-ea"/>
              <a:cs typeface="+mn-cs"/>
            </a:endParaRPr>
          </a:p>
          <a:p>
            <a:r>
              <a:rPr lang="en-US" sz="1200" b="1" dirty="0">
                <a:latin typeface="+mn-lt"/>
              </a:rPr>
              <a:t>Healthy eating, enjoying mostly food and drinks from the GREEN category has many benefits for both adults and children, including:</a:t>
            </a:r>
          </a:p>
          <a:p>
            <a:endParaRPr lang="en-US" sz="1200" b="1" dirty="0">
              <a:latin typeface="+mn-lt"/>
            </a:endParaRPr>
          </a:p>
          <a:p>
            <a:pPr marL="285750" indent="-285750">
              <a:buFont typeface="Wingdings" panose="05000000000000000000" pitchFamily="2" charset="2"/>
              <a:buChar char="ü"/>
            </a:pPr>
            <a:r>
              <a:rPr lang="en-US" sz="1200" b="1" dirty="0">
                <a:latin typeface="+mn-lt"/>
              </a:rPr>
              <a:t>Energy and vitality to stay fit and active</a:t>
            </a:r>
          </a:p>
          <a:p>
            <a:pPr marL="285750" indent="-285750">
              <a:buFont typeface="Wingdings" panose="05000000000000000000" pitchFamily="2" charset="2"/>
              <a:buChar char="ü"/>
            </a:pPr>
            <a:r>
              <a:rPr lang="en-US" sz="1200" b="1" dirty="0">
                <a:latin typeface="+mn-lt"/>
              </a:rPr>
              <a:t>Better recovery and reduced chances of injury</a:t>
            </a:r>
          </a:p>
          <a:p>
            <a:pPr marL="285750" indent="-285750">
              <a:buFont typeface="Wingdings" panose="05000000000000000000" pitchFamily="2" charset="2"/>
              <a:buChar char="ü"/>
            </a:pPr>
            <a:r>
              <a:rPr lang="en-US" sz="1200" b="1" dirty="0">
                <a:latin typeface="+mn-lt"/>
              </a:rPr>
              <a:t>Concentration and learning </a:t>
            </a:r>
          </a:p>
          <a:p>
            <a:pPr marL="285750" indent="-285750">
              <a:buFont typeface="Wingdings" panose="05000000000000000000" pitchFamily="2" charset="2"/>
              <a:buChar char="ü"/>
            </a:pPr>
            <a:r>
              <a:rPr lang="en-US" sz="1200" b="1" dirty="0">
                <a:latin typeface="+mn-lt"/>
              </a:rPr>
              <a:t>Growth and development (for children)</a:t>
            </a:r>
          </a:p>
          <a:p>
            <a:pPr marL="285750" indent="-285750">
              <a:buFont typeface="Wingdings" panose="05000000000000000000" pitchFamily="2" charset="2"/>
              <a:buChar char="ü"/>
            </a:pPr>
            <a:r>
              <a:rPr lang="en-US" sz="1200" b="1" dirty="0">
                <a:latin typeface="+mn-lt"/>
              </a:rPr>
              <a:t>Maintaining a healthy body weight</a:t>
            </a:r>
          </a:p>
          <a:p>
            <a:pPr marL="0" indent="0">
              <a:buFont typeface="Wingdings" panose="05000000000000000000" pitchFamily="2" charset="2"/>
              <a:buNone/>
            </a:pPr>
            <a:endParaRPr lang="en-US"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Whereas, food and drinks in the RED category, which are high in salt, fat and sugar (including sugar sweetened beverages like soft drinks) and low in fiber, are low in essential nutrients and often high in energy (calories / kilojoules), and can lead to weight gain and increased risk of chronic disease.</a:t>
            </a:r>
          </a:p>
          <a:p>
            <a:endParaRPr lang="en-AU" b="1" dirty="0"/>
          </a:p>
        </p:txBody>
      </p:sp>
      <p:sp>
        <p:nvSpPr>
          <p:cNvPr id="4" name="Slide Number Placeholder 3"/>
          <p:cNvSpPr>
            <a:spLocks noGrp="1"/>
          </p:cNvSpPr>
          <p:nvPr>
            <p:ph type="sldNum" sz="quarter" idx="10"/>
          </p:nvPr>
        </p:nvSpPr>
        <p:spPr/>
        <p:txBody>
          <a:bodyPr/>
          <a:lstStyle/>
          <a:p>
            <a:fld id="{A8795395-37BE-46AF-BB0A-680842E08F5C}" type="slidenum">
              <a:rPr lang="en-AU" smtClean="0"/>
              <a:t>3</a:t>
            </a:fld>
            <a:endParaRPr lang="en-AU"/>
          </a:p>
        </p:txBody>
      </p:sp>
    </p:spTree>
    <p:extLst>
      <p:ext uri="{BB962C8B-B14F-4D97-AF65-F5344CB8AC3E}">
        <p14:creationId xmlns:p14="http://schemas.microsoft.com/office/powerpoint/2010/main" val="674089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Presenter notes:</a:t>
            </a:r>
          </a:p>
          <a:p>
            <a:endParaRPr lang="en-AU" b="1" dirty="0"/>
          </a:p>
          <a:p>
            <a:r>
              <a:rPr lang="en-AU" sz="1200" b="0" i="1" kern="1200" dirty="0">
                <a:solidFill>
                  <a:schemeClr val="tx1"/>
                </a:solidFill>
                <a:effectLst/>
                <a:latin typeface="+mn-lt"/>
                <a:ea typeface="+mn-ea"/>
                <a:cs typeface="+mn-cs"/>
              </a:rPr>
              <a:t>Its important to note here that Healthy Choices are being implemented across multiple community settings in Victoria, and the momentum is growing – the time to act is now.</a:t>
            </a:r>
          </a:p>
          <a:p>
            <a:endParaRPr lang="en-AU" sz="1200" b="0" i="1" kern="1200" dirty="0">
              <a:solidFill>
                <a:schemeClr val="tx1"/>
              </a:solidFill>
              <a:effectLst/>
              <a:latin typeface="+mn-lt"/>
              <a:ea typeface="+mn-ea"/>
              <a:cs typeface="+mn-cs"/>
            </a:endParaRPr>
          </a:p>
          <a:p>
            <a:r>
              <a:rPr lang="en-AU" sz="1200" b="0" i="1" kern="1200" dirty="0">
                <a:solidFill>
                  <a:schemeClr val="tx1"/>
                </a:solidFill>
                <a:effectLst/>
                <a:latin typeface="+mn-lt"/>
                <a:ea typeface="+mn-ea"/>
                <a:cs typeface="+mn-cs"/>
              </a:rPr>
              <a:t>The statistic listed on the slide is from the VicHealth 2016 Community Attitudes Survey.</a:t>
            </a:r>
            <a:endParaRPr lang="en-AU" b="1" dirty="0"/>
          </a:p>
          <a:p>
            <a:endParaRPr lang="en-AU" b="1" dirty="0"/>
          </a:p>
          <a:p>
            <a:r>
              <a:rPr lang="en-AU" b="0" i="1" dirty="0"/>
              <a:t>It would add value to your message by finding a relevant case study from a sport setting, where others have successfully been implementing change towards the promotion of healthier food and drinks, without impacting profits.</a:t>
            </a:r>
          </a:p>
          <a:p>
            <a:endParaRPr lang="en-AU" b="0" i="1" dirty="0"/>
          </a:p>
          <a:p>
            <a:r>
              <a:rPr lang="en-AU" b="0" i="1" dirty="0"/>
              <a:t>You can find sport relevant case studies here:</a:t>
            </a:r>
          </a:p>
          <a:p>
            <a:pPr marL="171450" indent="-171450">
              <a:buFontTx/>
              <a:buChar char="-"/>
            </a:pPr>
            <a:r>
              <a:rPr lang="en-AU" b="1" i="1" dirty="0"/>
              <a:t>VicHealth</a:t>
            </a:r>
            <a:r>
              <a:rPr lang="en-AU" b="0" i="1" dirty="0"/>
              <a:t>: AFL Victoria, Netball Victoria, Basketball Victoria, Football Victoria / Glen </a:t>
            </a:r>
            <a:r>
              <a:rPr lang="en-AU" b="0" i="1" dirty="0" err="1"/>
              <a:t>Eira</a:t>
            </a:r>
            <a:r>
              <a:rPr lang="en-AU" b="0" i="1" dirty="0"/>
              <a:t> Football Club , Ballarat Aquatic and Lifestyle Centre, Gippsland Regional Sports Complex, Geelong Central Netball Club, YMCA Victoria</a:t>
            </a:r>
          </a:p>
          <a:p>
            <a:pPr marL="0" indent="0">
              <a:buFontTx/>
              <a:buNone/>
            </a:pPr>
            <a:r>
              <a:rPr lang="en-AU" b="0" i="1" dirty="0"/>
              <a:t>Go to https://www.vichealth.vic.gov.au/media-and-resources/publications/healthy-choice-food</a:t>
            </a:r>
          </a:p>
          <a:p>
            <a:pPr marL="171450" indent="-171450">
              <a:buFontTx/>
              <a:buChar char="-"/>
            </a:pPr>
            <a:r>
              <a:rPr lang="en-AU" b="1" i="1" dirty="0"/>
              <a:t>HEAS</a:t>
            </a:r>
            <a:r>
              <a:rPr lang="en-AU" b="0" i="1" dirty="0"/>
              <a:t>: Melbourne Sports and Aquatic Centre, YMCA Victoria, City of Melbourne, Western Leisure Services</a:t>
            </a:r>
          </a:p>
          <a:p>
            <a:pPr marL="0" indent="0">
              <a:buFontTx/>
              <a:buNone/>
            </a:pPr>
            <a:r>
              <a:rPr lang="en-AU" b="0" i="1" dirty="0"/>
              <a:t>Go to http://heas.health.vic.gov.au/healthy-choices/case-studies</a:t>
            </a:r>
          </a:p>
          <a:p>
            <a:pPr marL="0" indent="0">
              <a:buFontTx/>
              <a:buNone/>
            </a:pPr>
            <a:endParaRPr lang="en-AU" b="0" i="1" dirty="0"/>
          </a:p>
          <a:p>
            <a:pPr marL="0" indent="0">
              <a:buFont typeface="Arial" panose="020B0604020202020204" pitchFamily="34" charset="0"/>
              <a:buNone/>
            </a:pPr>
            <a:r>
              <a:rPr lang="en-AU" b="1" i="0" dirty="0"/>
              <a:t>Many organisations across Victoria have begun offering healthier food and drinks in their settings by implementing the Healthy Choices guidelines.</a:t>
            </a:r>
          </a:p>
          <a:p>
            <a:pPr marL="0" indent="0">
              <a:buFont typeface="Arial" panose="020B0604020202020204" pitchFamily="34" charset="0"/>
              <a:buNone/>
            </a:pPr>
            <a:endParaRPr lang="en-AU" b="1" i="0" dirty="0"/>
          </a:p>
          <a:p>
            <a:pPr marL="0" indent="0">
              <a:buFont typeface="Arial" panose="020B0604020202020204" pitchFamily="34" charset="0"/>
              <a:buNone/>
            </a:pPr>
            <a:r>
              <a:rPr lang="en-AU" b="1" i="0" dirty="0"/>
              <a:t>Early learning centres, schools, universities, hospitals ,workplaces and sport settings are all getting on board as they realise the important part they can play in community health AND that this is what their community and their customers want. No one wants to get left behind.</a:t>
            </a:r>
          </a:p>
          <a:p>
            <a:pPr marL="0" indent="0">
              <a:buFont typeface="Arial" panose="020B0604020202020204" pitchFamily="34" charset="0"/>
              <a:buNone/>
            </a:pPr>
            <a:endParaRPr lang="en-AU" b="1"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i="0" dirty="0"/>
              <a:t>This includes sporting organisations.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i="0" dirty="0"/>
              <a:t>Research tells us that three in four people want access to healthier food and drinks in Victorian sporting venues.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i="0" dirty="0"/>
              <a:t>In addition, VicHealth evaluation results indicate that making changes in sport settings, such as decreasing the availability of sugary drinks and promoting the sale of water and healthier drinks, can shift consumption to healthier options without jeopardising profits. Many organisations have shown this to be true and have already made the changes.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i="0" dirty="0"/>
          </a:p>
          <a:p>
            <a:pPr marL="0" indent="0">
              <a:buFont typeface="Arial" panose="020B0604020202020204" pitchFamily="34" charset="0"/>
              <a:buNone/>
            </a:pPr>
            <a:r>
              <a:rPr lang="en-AU" b="0" i="0" dirty="0"/>
              <a:t>&lt;Discuss a sport example / case study that is relevant to your sporting organisation&gt;</a:t>
            </a:r>
          </a:p>
          <a:p>
            <a:pPr marL="0" indent="0">
              <a:buFont typeface="Arial" panose="020B0604020202020204" pitchFamily="34" charset="0"/>
              <a:buNone/>
            </a:pPr>
            <a:endParaRPr lang="en-AU" b="1" i="0" dirty="0"/>
          </a:p>
          <a:p>
            <a:pPr marL="0" indent="0">
              <a:buFont typeface="Arial" panose="020B0604020202020204" pitchFamily="34" charset="0"/>
              <a:buNone/>
            </a:pPr>
            <a:endParaRPr lang="en-AU" b="1" i="0" dirty="0"/>
          </a:p>
          <a:p>
            <a:pPr marL="0" indent="0">
              <a:buFont typeface="Arial" panose="020B0604020202020204" pitchFamily="34" charset="0"/>
              <a:buNone/>
            </a:pPr>
            <a:endParaRPr lang="en-AU" b="1" i="0" dirty="0"/>
          </a:p>
        </p:txBody>
      </p:sp>
      <p:sp>
        <p:nvSpPr>
          <p:cNvPr id="4" name="Slide Number Placeholder 3"/>
          <p:cNvSpPr>
            <a:spLocks noGrp="1"/>
          </p:cNvSpPr>
          <p:nvPr>
            <p:ph type="sldNum" sz="quarter" idx="10"/>
          </p:nvPr>
        </p:nvSpPr>
        <p:spPr/>
        <p:txBody>
          <a:bodyPr/>
          <a:lstStyle/>
          <a:p>
            <a:fld id="{A8795395-37BE-46AF-BB0A-680842E08F5C}" type="slidenum">
              <a:rPr lang="en-AU" smtClean="0"/>
              <a:t>4</a:t>
            </a:fld>
            <a:endParaRPr lang="en-AU"/>
          </a:p>
        </p:txBody>
      </p:sp>
    </p:spTree>
    <p:extLst>
      <p:ext uri="{BB962C8B-B14F-4D97-AF65-F5344CB8AC3E}">
        <p14:creationId xmlns:p14="http://schemas.microsoft.com/office/powerpoint/2010/main" val="3166792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Presenter notes:</a:t>
            </a:r>
          </a:p>
          <a:p>
            <a:endParaRPr lang="en-AU" b="1" dirty="0"/>
          </a:p>
          <a:p>
            <a:r>
              <a:rPr lang="en-AU" sz="1200" b="0" i="1" kern="1200" dirty="0">
                <a:solidFill>
                  <a:schemeClr val="tx1"/>
                </a:solidFill>
                <a:effectLst/>
                <a:latin typeface="+mn-lt"/>
                <a:ea typeface="+mn-ea"/>
                <a:cs typeface="+mn-cs"/>
              </a:rPr>
              <a:t>There are many benefits to making sporting environments more healthy including attracting new members, retaining existing members, obtaining better funding and sponsorship opportunities and raising the organisation profile in the community. </a:t>
            </a:r>
          </a:p>
          <a:p>
            <a:endParaRPr lang="en-AU" sz="1200" b="0" i="1" kern="1200" dirty="0">
              <a:solidFill>
                <a:schemeClr val="tx1"/>
              </a:solidFill>
              <a:effectLst/>
              <a:latin typeface="+mn-lt"/>
              <a:ea typeface="+mn-ea"/>
              <a:cs typeface="+mn-cs"/>
            </a:endParaRPr>
          </a:p>
          <a:p>
            <a:r>
              <a:rPr lang="en-AU" sz="1200" b="0" i="1" kern="1200" dirty="0">
                <a:solidFill>
                  <a:schemeClr val="tx1"/>
                </a:solidFill>
                <a:effectLst/>
                <a:latin typeface="+mn-lt"/>
                <a:ea typeface="+mn-ea"/>
                <a:cs typeface="+mn-cs"/>
              </a:rPr>
              <a:t>Quote taken from Netball Victoria case study video available at: https://www.youtube.com/watch?v=umf3xpPKIV8&amp;feature=youtu.be </a:t>
            </a:r>
            <a:endParaRPr lang="en-AU" b="1" i="1" dirty="0"/>
          </a:p>
          <a:p>
            <a:endParaRPr lang="en-AU" b="1" dirty="0"/>
          </a:p>
          <a:p>
            <a:r>
              <a:rPr lang="en-US" sz="1200" b="1" dirty="0">
                <a:latin typeface="+mn-lt"/>
              </a:rPr>
              <a:t>There are many benefits to creating healthy sporting environments, including:</a:t>
            </a:r>
          </a:p>
          <a:p>
            <a:pPr marL="285750" indent="-285750">
              <a:buFont typeface="Wingdings" panose="05000000000000000000" pitchFamily="2" charset="2"/>
              <a:buChar char="ü"/>
            </a:pPr>
            <a:r>
              <a:rPr lang="en-US" sz="1200" b="1" dirty="0">
                <a:latin typeface="+mn-lt"/>
              </a:rPr>
              <a:t>Attracting and retaining members</a:t>
            </a:r>
          </a:p>
          <a:p>
            <a:pPr marL="285750" indent="-285750">
              <a:buFont typeface="Wingdings" panose="05000000000000000000" pitchFamily="2" charset="2"/>
              <a:buChar char="ü"/>
            </a:pPr>
            <a:r>
              <a:rPr lang="en-US" sz="1200" b="1" dirty="0">
                <a:latin typeface="+mn-lt"/>
              </a:rPr>
              <a:t>Funding and sponsorship opportunities </a:t>
            </a:r>
          </a:p>
          <a:p>
            <a:pPr marL="285750" indent="-285750">
              <a:buFont typeface="Wingdings" panose="05000000000000000000" pitchFamily="2" charset="2"/>
              <a:buChar char="ü"/>
            </a:pPr>
            <a:r>
              <a:rPr lang="en-US" sz="1200" b="1" dirty="0">
                <a:latin typeface="+mn-lt"/>
              </a:rPr>
              <a:t>Participants are healthier and play for longer</a:t>
            </a:r>
          </a:p>
          <a:p>
            <a:pPr marL="285750" indent="-285750">
              <a:buFont typeface="Wingdings" panose="05000000000000000000" pitchFamily="2" charset="2"/>
              <a:buChar char="ü"/>
            </a:pPr>
            <a:r>
              <a:rPr lang="en-AU" sz="1200" b="1" dirty="0">
                <a:latin typeface="+mn-lt"/>
              </a:rPr>
              <a:t>Creating a family-friendly environment that encourages health and community participation </a:t>
            </a:r>
          </a:p>
          <a:p>
            <a:pPr marL="285750" indent="-285750">
              <a:buFont typeface="Wingdings" panose="05000000000000000000" pitchFamily="2" charset="2"/>
              <a:buChar char="ü"/>
            </a:pPr>
            <a:r>
              <a:rPr lang="en-AU" sz="1200" b="1" dirty="0">
                <a:latin typeface="+mn-lt"/>
              </a:rPr>
              <a:t>Sharing positive messages about healthy eating and active lifestyles</a:t>
            </a:r>
            <a:endParaRPr lang="en-US" sz="1200" b="1" dirty="0">
              <a:latin typeface="+mn-lt"/>
            </a:endParaRPr>
          </a:p>
          <a:p>
            <a:endParaRPr lang="en-AU" b="1" dirty="0"/>
          </a:p>
          <a:p>
            <a:r>
              <a:rPr lang="en-AU" b="1" dirty="0"/>
              <a:t>It makes sense - with sport being the largest community sector in Victoria, sporting organisations are in the ideal position to lead by example in promoting healthier lifestyles, and support the connection between sport and healthy food and drink choices to their players, volunteers, spectators and patrons. </a:t>
            </a:r>
          </a:p>
          <a:p>
            <a:r>
              <a:rPr lang="en-AU" b="1" dirty="0"/>
              <a:t>In addition to health and growth, we know the healthy eating is vital to good sport performance. </a:t>
            </a:r>
          </a:p>
          <a:p>
            <a:endParaRPr lang="en-AU" b="1" dirty="0"/>
          </a:p>
        </p:txBody>
      </p:sp>
      <p:sp>
        <p:nvSpPr>
          <p:cNvPr id="4" name="Slide Number Placeholder 3"/>
          <p:cNvSpPr>
            <a:spLocks noGrp="1"/>
          </p:cNvSpPr>
          <p:nvPr>
            <p:ph type="sldNum" sz="quarter" idx="10"/>
          </p:nvPr>
        </p:nvSpPr>
        <p:spPr/>
        <p:txBody>
          <a:bodyPr/>
          <a:lstStyle/>
          <a:p>
            <a:fld id="{A8795395-37BE-46AF-BB0A-680842E08F5C}" type="slidenum">
              <a:rPr lang="en-AU" smtClean="0"/>
              <a:t>5</a:t>
            </a:fld>
            <a:endParaRPr lang="en-AU"/>
          </a:p>
        </p:txBody>
      </p:sp>
    </p:spTree>
    <p:extLst>
      <p:ext uri="{BB962C8B-B14F-4D97-AF65-F5344CB8AC3E}">
        <p14:creationId xmlns:p14="http://schemas.microsoft.com/office/powerpoint/2010/main" val="344878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Presenter notes:</a:t>
            </a:r>
          </a:p>
          <a:p>
            <a:r>
              <a:rPr lang="en-AU" b="0" i="1" dirty="0"/>
              <a:t>Why should your organisation make a change?</a:t>
            </a:r>
          </a:p>
          <a:p>
            <a:endParaRPr lang="en-AU" b="0" i="1" dirty="0"/>
          </a:p>
          <a:p>
            <a:r>
              <a:rPr lang="en-AU" b="0" i="1" dirty="0"/>
              <a:t>You can use this slide to add relevant information about your organisation or community with regards to the promotion of / sale of / provision of / sponsorship of unhealthy food and drink options. This is your opportunity to highlight the things your organisation could be doing better to promote the health of its community.</a:t>
            </a:r>
          </a:p>
          <a:p>
            <a:r>
              <a:rPr lang="en-AU" b="0" i="1" dirty="0"/>
              <a:t>(Delete the slide if it doesn’t apply)</a:t>
            </a:r>
          </a:p>
          <a:p>
            <a:endParaRPr lang="en-AU" b="0" i="1" dirty="0"/>
          </a:p>
          <a:p>
            <a:r>
              <a:rPr lang="en-AU" b="0" i="1" dirty="0"/>
              <a:t>You could conduct a survey of staff or your members using Survey Monkey, or speak to a selection of people one on one, or in a group, to understand their views of a healthy eating policy. </a:t>
            </a:r>
          </a:p>
          <a:p>
            <a:endParaRPr lang="en-AU" b="0" i="1" dirty="0"/>
          </a:p>
          <a:p>
            <a:r>
              <a:rPr lang="en-AU" b="0" i="1" dirty="0"/>
              <a:t>Take a photo or do a count of the status quo with regards to food provision or retail in your organisation (e.g. catering at events, canteen food and drink options etc) – what products and offerings do you currently serve or sell? You can use the Healthy Eating Advisory Service (HEAS) </a:t>
            </a:r>
            <a:r>
              <a:rPr lang="en-AU" b="0" i="1" dirty="0" err="1"/>
              <a:t>FoodChecker</a:t>
            </a:r>
            <a:r>
              <a:rPr lang="en-AU" b="0" i="1" dirty="0"/>
              <a:t> resource (</a:t>
            </a:r>
            <a:r>
              <a:rPr lang="en-AU" b="1" i="1" dirty="0"/>
              <a:t>http://foodchecker.heas.health.vic.gov.au/ </a:t>
            </a:r>
            <a:r>
              <a:rPr lang="en-AU" b="0" i="1" dirty="0"/>
              <a:t>) to assess your current offerings/products against the Healthy Choices guidelines.</a:t>
            </a:r>
          </a:p>
          <a:p>
            <a:endParaRPr lang="en-AU" b="0" i="1" dirty="0"/>
          </a:p>
          <a:p>
            <a:r>
              <a:rPr lang="en-AU" b="0" i="1" dirty="0"/>
              <a:t>You could also look into:</a:t>
            </a:r>
          </a:p>
          <a:p>
            <a:endParaRPr lang="en-AU" b="0" i="1" dirty="0"/>
          </a:p>
          <a:p>
            <a:pPr marL="171450" indent="-171450">
              <a:buFont typeface="Arial" panose="020B0604020202020204" pitchFamily="34" charset="0"/>
              <a:buChar char="•"/>
            </a:pPr>
            <a:r>
              <a:rPr lang="en-AU" b="0" i="1" dirty="0"/>
              <a:t>Any data or evidence from your HR team about rates of staff or volunteer absenteeism due to sick leave, personal leave, or other</a:t>
            </a:r>
          </a:p>
          <a:p>
            <a:pPr marL="171450" indent="-171450">
              <a:buFont typeface="Arial" panose="020B0604020202020204" pitchFamily="34" charset="0"/>
              <a:buChar char="•"/>
            </a:pPr>
            <a:r>
              <a:rPr lang="en-AU" b="0" i="1" dirty="0"/>
              <a:t>Look at data from the Victorian Population Health Survey - </a:t>
            </a:r>
            <a:r>
              <a:rPr lang="en-AU" b="1" i="1" u="none" dirty="0"/>
              <a:t>https://www2.health.vic.gov.au/public-health/population-health-systems/health-status-of-victorians/survey-data-and-reports/victorian-population-health-survey</a:t>
            </a:r>
            <a:r>
              <a:rPr lang="en-AU" b="0" i="1" u="none" dirty="0"/>
              <a:t>. Click the snapshot Report 1 (Modifiable risk factors contributing to chronic disease) to find obesity rates, sugar-sweetened beverage consumption and fruit &amp; veg consumption rate by local government area.</a:t>
            </a:r>
          </a:p>
          <a:p>
            <a:pPr marL="171450" indent="-171450">
              <a:buFont typeface="Arial" panose="020B0604020202020204" pitchFamily="34" charset="0"/>
              <a:buChar char="•"/>
            </a:pPr>
            <a:r>
              <a:rPr lang="en-AU" b="0" i="1" u="none" dirty="0"/>
              <a:t>Policies or other relevant strategies used in sporting organisations similar to yours or that you consider as aspirational (e.g. Melbourne Sports &amp; Aquatic Centre, YMCA Victoria, AFL Victoria’s coach training or Netball Victoria’s junior snack program) see Victorian examples here </a:t>
            </a:r>
            <a:r>
              <a:rPr lang="en-AU" b="1" i="1" u="none" dirty="0"/>
              <a:t>https://www.vichealth.vic.gov.au/easychoice </a:t>
            </a:r>
            <a:r>
              <a:rPr lang="en-AU" b="0" i="1" u="none" dirty="0"/>
              <a:t>and here </a:t>
            </a:r>
            <a:r>
              <a:rPr lang="en-AU" b="1" i="1" u="none" dirty="0"/>
              <a:t>http://heas.health.vic.gov.au/healthy-choices/case-studies</a:t>
            </a:r>
          </a:p>
          <a:p>
            <a:pPr marL="0" indent="0">
              <a:buFont typeface="Arial" panose="020B0604020202020204" pitchFamily="34" charset="0"/>
              <a:buNone/>
            </a:pPr>
            <a:endParaRPr lang="en-AU" b="0" i="1" u="none" dirty="0"/>
          </a:p>
        </p:txBody>
      </p:sp>
      <p:sp>
        <p:nvSpPr>
          <p:cNvPr id="4" name="Slide Number Placeholder 3"/>
          <p:cNvSpPr>
            <a:spLocks noGrp="1"/>
          </p:cNvSpPr>
          <p:nvPr>
            <p:ph type="sldNum" sz="quarter" idx="10"/>
          </p:nvPr>
        </p:nvSpPr>
        <p:spPr/>
        <p:txBody>
          <a:bodyPr/>
          <a:lstStyle/>
          <a:p>
            <a:fld id="{A8795395-37BE-46AF-BB0A-680842E08F5C}" type="slidenum">
              <a:rPr lang="en-AU" smtClean="0"/>
              <a:t>6</a:t>
            </a:fld>
            <a:endParaRPr lang="en-AU"/>
          </a:p>
        </p:txBody>
      </p:sp>
    </p:spTree>
    <p:extLst>
      <p:ext uri="{BB962C8B-B14F-4D97-AF65-F5344CB8AC3E}">
        <p14:creationId xmlns:p14="http://schemas.microsoft.com/office/powerpoint/2010/main" val="838786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Presenter notes:</a:t>
            </a:r>
          </a:p>
          <a:p>
            <a:endParaRPr lang="en-AU" b="1" dirty="0"/>
          </a:p>
          <a:p>
            <a:r>
              <a:rPr lang="en-AU" b="0" i="1" dirty="0"/>
              <a:t>How does your organisation’s current situation, with regards to the provision and promotion of food and drinks, align with the your organisation’s goals, values and recognition of the connection between sport and healthy eating? Does something need to change</a:t>
            </a:r>
            <a:r>
              <a:rPr lang="en-AU" b="0" dirty="0"/>
              <a:t>?</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i="1" dirty="0"/>
              <a:t>There are many strategies your organisation can use to provide healthier food and drink options for your sport’s workforce, participants and community. </a:t>
            </a:r>
          </a:p>
          <a:p>
            <a:endParaRPr lang="en-AU" b="0" i="1" dirty="0"/>
          </a:p>
          <a:p>
            <a:r>
              <a:rPr lang="en-AU" b="0" i="1" dirty="0"/>
              <a:t>Highlight the fact that strategies to promote healthy eating should be supported by the organisation’s leaders with buy-in and support from all staff and volunteers.</a:t>
            </a:r>
          </a:p>
          <a:p>
            <a:endParaRPr lang="en-AU" b="0" i="1" dirty="0"/>
          </a:p>
          <a:p>
            <a:r>
              <a:rPr lang="en-AU" b="0" i="1" u="sng" dirty="0"/>
              <a:t>You should tailor the strategies to suit your goals. Think about some of the following: </a:t>
            </a:r>
          </a:p>
          <a:p>
            <a:pPr marL="171450" indent="-171450">
              <a:buFont typeface="Arial" panose="020B0604020202020204" pitchFamily="34" charset="0"/>
              <a:buChar char="•"/>
            </a:pPr>
            <a:r>
              <a:rPr lang="en-AU" b="0" i="1" u="none" dirty="0"/>
              <a:t>Does your organisation manage a facility which retails food and drink? </a:t>
            </a:r>
          </a:p>
          <a:p>
            <a:pPr marL="171450" indent="-171450">
              <a:buFont typeface="Arial" panose="020B0604020202020204" pitchFamily="34" charset="0"/>
              <a:buChar char="•"/>
            </a:pPr>
            <a:r>
              <a:rPr lang="en-AU" b="0" i="1" u="none" dirty="0"/>
              <a:t>Does your organisation conduct events and functions (such as coaching accreditation courses)? </a:t>
            </a:r>
          </a:p>
          <a:p>
            <a:pPr marL="171450" indent="-171450">
              <a:buFont typeface="Arial" panose="020B0604020202020204" pitchFamily="34" charset="0"/>
              <a:buChar char="•"/>
            </a:pPr>
            <a:r>
              <a:rPr lang="en-AU" b="0" i="1" u="none" dirty="0"/>
              <a:t>Do staff / players / parents of junior players want healthier options in the your organisation’s settings?</a:t>
            </a:r>
          </a:p>
          <a:p>
            <a:pPr marL="171450" indent="-171450">
              <a:buFont typeface="Arial" panose="020B0604020202020204" pitchFamily="34" charset="0"/>
              <a:buChar char="•"/>
            </a:pPr>
            <a:r>
              <a:rPr lang="en-AU" b="0" i="1" u="none" dirty="0"/>
              <a:t>Do you have programs you could use to encourage and promote healthy eating?</a:t>
            </a:r>
          </a:p>
          <a:p>
            <a:pPr marL="171450" indent="-171450">
              <a:buFont typeface="Arial" panose="020B0604020202020204" pitchFamily="34" charset="0"/>
              <a:buChar char="•"/>
            </a:pPr>
            <a:r>
              <a:rPr lang="en-AU" b="0" i="1" u="none" dirty="0"/>
              <a:t>Do you provide food or drink to participants before, during or after events?</a:t>
            </a:r>
          </a:p>
          <a:p>
            <a:pPr marL="171450" indent="-171450">
              <a:buFont typeface="Arial" panose="020B0604020202020204" pitchFamily="34" charset="0"/>
              <a:buChar char="•"/>
            </a:pPr>
            <a:r>
              <a:rPr lang="en-AU" b="0" i="1" u="none" dirty="0"/>
              <a:t>Do you currently use unhealthy food or drinks as reward, for fundraising or as vouchers?</a:t>
            </a:r>
          </a:p>
          <a:p>
            <a:endParaRPr lang="en-AU" b="0" i="1" u="sng" dirty="0"/>
          </a:p>
          <a:p>
            <a:r>
              <a:rPr lang="en-AU" b="0" i="1" u="sng" dirty="0"/>
              <a:t>If you operate a canteen / venue or provide food, </a:t>
            </a:r>
            <a:r>
              <a:rPr lang="en-AU" sz="1200" b="0" i="1" u="sng" kern="1200" dirty="0">
                <a:solidFill>
                  <a:schemeClr val="tx1"/>
                </a:solidFill>
                <a:effectLst/>
                <a:latin typeface="+mn-lt"/>
                <a:ea typeface="+mn-ea"/>
                <a:cs typeface="+mn-cs"/>
              </a:rPr>
              <a:t>some of the small changes you could put into place immediately could include:</a:t>
            </a:r>
            <a:endParaRPr lang="en-AU"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b="0" i="1" kern="1200" dirty="0">
                <a:solidFill>
                  <a:schemeClr val="tx1"/>
                </a:solidFill>
                <a:effectLst/>
                <a:latin typeface="+mn-lt"/>
                <a:ea typeface="+mn-ea"/>
                <a:cs typeface="+mn-cs"/>
              </a:rPr>
              <a:t>Increasing the visibility and promotion of water over sugary (Red) drinks.</a:t>
            </a:r>
          </a:p>
          <a:p>
            <a:pPr marL="171450" indent="-171450">
              <a:buFont typeface="Arial" panose="020B0604020202020204" pitchFamily="34" charset="0"/>
              <a:buChar char="•"/>
            </a:pPr>
            <a:r>
              <a:rPr lang="en-AU" sz="1200" b="0" i="1" kern="1200" dirty="0">
                <a:solidFill>
                  <a:schemeClr val="tx1"/>
                </a:solidFill>
                <a:effectLst/>
                <a:latin typeface="+mn-lt"/>
                <a:ea typeface="+mn-ea"/>
                <a:cs typeface="+mn-cs"/>
              </a:rPr>
              <a:t>Reducing or eliminate added salt to freshly prepared foods.</a:t>
            </a:r>
          </a:p>
          <a:p>
            <a:pPr marL="171450" indent="-171450">
              <a:buFont typeface="Arial" panose="020B0604020202020204" pitchFamily="34" charset="0"/>
              <a:buChar char="•"/>
            </a:pPr>
            <a:r>
              <a:rPr lang="en-AU" sz="1200" b="0" i="1" kern="1200" dirty="0">
                <a:solidFill>
                  <a:schemeClr val="tx1"/>
                </a:solidFill>
                <a:effectLst/>
                <a:latin typeface="+mn-lt"/>
                <a:ea typeface="+mn-ea"/>
                <a:cs typeface="+mn-cs"/>
              </a:rPr>
              <a:t>Reducing serving sizes of Amber and Red foods.</a:t>
            </a:r>
            <a:endParaRPr lang="en-AU" b="0" i="1" dirty="0"/>
          </a:p>
          <a:p>
            <a:pPr marL="171450" indent="-171450">
              <a:buFont typeface="Arial" panose="020B0604020202020204" pitchFamily="34" charset="0"/>
              <a:buChar char="•"/>
            </a:pPr>
            <a:r>
              <a:rPr lang="en-AU" sz="1200" b="0" i="1" kern="1200" dirty="0">
                <a:solidFill>
                  <a:schemeClr val="tx1"/>
                </a:solidFill>
                <a:effectLst/>
                <a:latin typeface="+mn-lt"/>
                <a:ea typeface="+mn-ea"/>
                <a:cs typeface="+mn-cs"/>
              </a:rPr>
              <a:t>Replace white rolls/bread with wholemeal or multigrain rolls/bread.</a:t>
            </a:r>
          </a:p>
          <a:p>
            <a:pPr marL="171450" indent="-171450">
              <a:buFont typeface="Arial" panose="020B0604020202020204" pitchFamily="34" charset="0"/>
              <a:buChar char="•"/>
            </a:pPr>
            <a:r>
              <a:rPr lang="en-AU" sz="1200" b="0" i="1" kern="1200" dirty="0">
                <a:solidFill>
                  <a:schemeClr val="tx1"/>
                </a:solidFill>
                <a:effectLst/>
                <a:latin typeface="+mn-lt"/>
                <a:ea typeface="+mn-ea"/>
                <a:cs typeface="+mn-cs"/>
              </a:rPr>
              <a:t>Introduce salad rolls or ensure more salad rolls are always available.</a:t>
            </a:r>
          </a:p>
          <a:p>
            <a:pPr marL="171450" indent="-171450">
              <a:buFont typeface="Arial" panose="020B0604020202020204" pitchFamily="34" charset="0"/>
              <a:buChar char="•"/>
            </a:pPr>
            <a:r>
              <a:rPr lang="en-AU" sz="1200" b="0" i="1" kern="1200" dirty="0">
                <a:solidFill>
                  <a:schemeClr val="tx1"/>
                </a:solidFill>
                <a:effectLst/>
                <a:latin typeface="+mn-lt"/>
                <a:ea typeface="+mn-ea"/>
                <a:cs typeface="+mn-cs"/>
              </a:rPr>
              <a:t>Switch to steamed over fried foods.</a:t>
            </a:r>
          </a:p>
          <a:p>
            <a:pPr marL="171450" indent="-171450">
              <a:buFont typeface="Arial" panose="020B0604020202020204" pitchFamily="34" charset="0"/>
              <a:buChar char="•"/>
            </a:pPr>
            <a:r>
              <a:rPr lang="en-AU" sz="1200" b="0" i="1" kern="1200" dirty="0">
                <a:solidFill>
                  <a:schemeClr val="tx1"/>
                </a:solidFill>
                <a:effectLst/>
                <a:latin typeface="+mn-lt"/>
                <a:ea typeface="+mn-ea"/>
                <a:cs typeface="+mn-cs"/>
              </a:rPr>
              <a:t>Replace full fat milk with low fat milk for tea and coffee.</a:t>
            </a:r>
          </a:p>
          <a:p>
            <a:pPr marL="171450" indent="-171450">
              <a:buFont typeface="Arial" panose="020B0604020202020204" pitchFamily="34" charset="0"/>
              <a:buChar char="•"/>
            </a:pPr>
            <a:r>
              <a:rPr lang="en-AU" sz="1200" b="0" i="1" kern="1200" dirty="0">
                <a:solidFill>
                  <a:schemeClr val="tx1"/>
                </a:solidFill>
                <a:effectLst/>
                <a:latin typeface="+mn-lt"/>
                <a:ea typeface="+mn-ea"/>
                <a:cs typeface="+mn-cs"/>
              </a:rPr>
              <a:t>Provide fruit for sale.</a:t>
            </a:r>
          </a:p>
          <a:p>
            <a:pPr marL="171450" indent="-171450">
              <a:buFont typeface="Arial" panose="020B0604020202020204" pitchFamily="34" charset="0"/>
              <a:buChar char="•"/>
            </a:pPr>
            <a:r>
              <a:rPr lang="en-AU" sz="1200" b="0" i="1" kern="1200" dirty="0">
                <a:solidFill>
                  <a:schemeClr val="tx1"/>
                </a:solidFill>
                <a:effectLst/>
                <a:latin typeface="+mn-lt"/>
                <a:ea typeface="+mn-ea"/>
                <a:cs typeface="+mn-cs"/>
              </a:rPr>
              <a:t>Introduce salt-reduced versions of food and condiments.</a:t>
            </a:r>
          </a:p>
          <a:p>
            <a:pPr marL="171450" indent="-171450">
              <a:buFont typeface="Arial" panose="020B0604020202020204" pitchFamily="34" charset="0"/>
              <a:buChar char="•"/>
            </a:pPr>
            <a:r>
              <a:rPr lang="en-AU" sz="1200" b="0" i="1" kern="1200" dirty="0">
                <a:solidFill>
                  <a:schemeClr val="tx1"/>
                </a:solidFill>
                <a:effectLst/>
                <a:latin typeface="+mn-lt"/>
                <a:ea typeface="+mn-ea"/>
                <a:cs typeface="+mn-cs"/>
              </a:rPr>
              <a:t>Remove pies, pasties and sausage rolls from the menu.</a:t>
            </a:r>
          </a:p>
          <a:p>
            <a:pPr marL="171450" indent="-171450">
              <a:buFont typeface="Arial" panose="020B0604020202020204" pitchFamily="34" charset="0"/>
              <a:buChar char="•"/>
            </a:pPr>
            <a:r>
              <a:rPr lang="en-AU" sz="1200" b="0" i="1" kern="1200" dirty="0">
                <a:solidFill>
                  <a:schemeClr val="tx1"/>
                </a:solidFill>
                <a:effectLst/>
                <a:latin typeface="+mn-lt"/>
                <a:ea typeface="+mn-ea"/>
                <a:cs typeface="+mn-cs"/>
              </a:rPr>
              <a:t>Review portion or serving sizes.</a:t>
            </a:r>
          </a:p>
          <a:p>
            <a:endParaRPr lang="en-AU" b="0" i="1" dirty="0"/>
          </a:p>
          <a:p>
            <a:r>
              <a:rPr lang="en-AU" b="0" i="1" u="sng" dirty="0"/>
              <a:t>If you are interested in implementing healthier catering options</a:t>
            </a:r>
            <a:r>
              <a:rPr lang="en-AU" b="0" i="1" dirty="0"/>
              <a:t>, consider the following ideas from the healthy eating advisory service: https://heas.health.vic.gov.au/food-outlets-caterers-vending/food-and-drink-ideas/healthier-catering </a:t>
            </a:r>
          </a:p>
          <a:p>
            <a:endParaRPr lang="en-AU" b="0" i="1" dirty="0"/>
          </a:p>
          <a:p>
            <a:r>
              <a:rPr lang="en-AU" b="1" i="0" dirty="0"/>
              <a:t>Considering our current situation, and thinking about how we could align this more with our &lt;</a:t>
            </a:r>
            <a:r>
              <a:rPr lang="en-AU" b="0" i="1" dirty="0"/>
              <a:t>goals / values etc&gt;, </a:t>
            </a:r>
            <a:r>
              <a:rPr lang="en-AU" b="1" i="0" dirty="0"/>
              <a:t>there are some strategies we could use to start encouraging our community, workforce and participants to eat and drink healthier – making the healthy choice, the easy choice.</a:t>
            </a:r>
          </a:p>
          <a:p>
            <a:endParaRPr lang="en-AU" b="0" i="0" dirty="0"/>
          </a:p>
          <a:p>
            <a:r>
              <a:rPr lang="en-AU" b="0" i="1" dirty="0"/>
              <a:t>(Read out list of chosen strategies and discuss with your audience)</a:t>
            </a:r>
          </a:p>
          <a:p>
            <a:endParaRPr lang="en-AU" b="1" dirty="0"/>
          </a:p>
          <a:p>
            <a:endParaRPr lang="en-AU" b="1" dirty="0"/>
          </a:p>
        </p:txBody>
      </p:sp>
      <p:sp>
        <p:nvSpPr>
          <p:cNvPr id="4" name="Slide Number Placeholder 3"/>
          <p:cNvSpPr>
            <a:spLocks noGrp="1"/>
          </p:cNvSpPr>
          <p:nvPr>
            <p:ph type="sldNum" sz="quarter" idx="10"/>
          </p:nvPr>
        </p:nvSpPr>
        <p:spPr/>
        <p:txBody>
          <a:bodyPr/>
          <a:lstStyle/>
          <a:p>
            <a:fld id="{A8795395-37BE-46AF-BB0A-680842E08F5C}" type="slidenum">
              <a:rPr lang="en-AU" smtClean="0"/>
              <a:t>7</a:t>
            </a:fld>
            <a:endParaRPr lang="en-AU"/>
          </a:p>
        </p:txBody>
      </p:sp>
    </p:spTree>
    <p:extLst>
      <p:ext uri="{BB962C8B-B14F-4D97-AF65-F5344CB8AC3E}">
        <p14:creationId xmlns:p14="http://schemas.microsoft.com/office/powerpoint/2010/main" val="895632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Presenter notes:</a:t>
            </a:r>
          </a:p>
          <a:p>
            <a:endParaRPr lang="en-AU" b="1" dirty="0"/>
          </a:p>
          <a:p>
            <a:r>
              <a:rPr lang="en-AU" sz="1200" b="0" i="1" u="none" strike="noStrike" kern="1200" baseline="0" dirty="0">
                <a:solidFill>
                  <a:schemeClr val="tx1"/>
                </a:solidFill>
                <a:latin typeface="+mn-lt"/>
                <a:ea typeface="+mn-ea"/>
                <a:cs typeface="+mn-cs"/>
              </a:rPr>
              <a:t>Introducing changes that make the healthier choice the easier choice in sport settings can start with a small change such as introducing a nudge to influence what people are choosing to purchase or consume. </a:t>
            </a:r>
          </a:p>
          <a:p>
            <a:endParaRPr lang="en-AU" sz="1200" b="0" i="1" u="none" strike="noStrike" kern="1200" baseline="0" dirty="0">
              <a:solidFill>
                <a:schemeClr val="tx1"/>
              </a:solidFill>
              <a:latin typeface="+mn-lt"/>
              <a:ea typeface="+mn-ea"/>
              <a:cs typeface="+mn-cs"/>
            </a:endParaRPr>
          </a:p>
          <a:p>
            <a:r>
              <a:rPr lang="en-AU" sz="1200" b="0" i="1" u="none" strike="noStrike" kern="1200" baseline="0" dirty="0">
                <a:solidFill>
                  <a:schemeClr val="tx1"/>
                </a:solidFill>
                <a:latin typeface="+mn-lt"/>
                <a:ea typeface="+mn-ea"/>
                <a:cs typeface="+mn-cs"/>
              </a:rPr>
              <a:t>After trialling 4 different types of drinks nudges in 80 different sport settings across Victoria, VicHealth found that two nudges were the most successful: ‘</a:t>
            </a:r>
            <a:r>
              <a:rPr lang="en-AU" sz="1200" b="1" i="1" u="none" strike="noStrike" kern="1200" baseline="0" dirty="0">
                <a:solidFill>
                  <a:schemeClr val="tx1"/>
                </a:solidFill>
                <a:latin typeface="+mn-lt"/>
                <a:ea typeface="+mn-ea"/>
                <a:cs typeface="+mn-cs"/>
              </a:rPr>
              <a:t>red drinks off display</a:t>
            </a:r>
            <a:r>
              <a:rPr lang="en-AU" sz="1200" b="0" i="1" u="none" strike="noStrike" kern="1200" baseline="0" dirty="0">
                <a:solidFill>
                  <a:schemeClr val="tx1"/>
                </a:solidFill>
                <a:latin typeface="+mn-lt"/>
                <a:ea typeface="+mn-ea"/>
                <a:cs typeface="+mn-cs"/>
              </a:rPr>
              <a:t>’ where red drinks are hidden behind fridge decals or posters on one side of a double fridge or put in the lower half of a single fridge with no promotion of red drinks, e.g. on menu boards, and ‘</a:t>
            </a:r>
            <a:r>
              <a:rPr lang="en-AU" sz="1200" b="1" i="1" u="none" strike="noStrike" kern="1200" baseline="0" dirty="0">
                <a:solidFill>
                  <a:schemeClr val="tx1"/>
                </a:solidFill>
                <a:latin typeface="+mn-lt"/>
                <a:ea typeface="+mn-ea"/>
                <a:cs typeface="+mn-cs"/>
              </a:rPr>
              <a:t>limit red drinks’</a:t>
            </a:r>
            <a:r>
              <a:rPr lang="en-AU" sz="1200" b="0" i="1" u="none" strike="noStrike" kern="1200" baseline="0" dirty="0">
                <a:solidFill>
                  <a:schemeClr val="tx1"/>
                </a:solidFill>
                <a:latin typeface="+mn-lt"/>
                <a:ea typeface="+mn-ea"/>
                <a:cs typeface="+mn-cs"/>
              </a:rPr>
              <a:t> where less than 20 per cent of the fridge is stocked red drinks, while green drinks are displayed at eye level. (See VicHealth’s ‘Healthy food and drink choices in community sport’ report for further details, here http://vichealth.vic.gov.au/easychoice)</a:t>
            </a:r>
          </a:p>
          <a:p>
            <a:endParaRPr lang="en-AU" sz="1200" b="0" i="1"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1" u="none" strike="noStrike" kern="1200" baseline="0" dirty="0">
                <a:solidFill>
                  <a:schemeClr val="tx1"/>
                </a:solidFill>
                <a:latin typeface="+mn-lt"/>
                <a:ea typeface="+mn-ea"/>
                <a:cs typeface="+mn-cs"/>
              </a:rPr>
              <a:t>Think of possible ways you could introduce nudges in your organisation’s environment and add them to this discussion.</a:t>
            </a:r>
          </a:p>
          <a:p>
            <a:endParaRPr lang="en-AU" sz="1200" b="0" i="1" u="none" strike="noStrike" kern="1200" baseline="0" dirty="0">
              <a:solidFill>
                <a:schemeClr val="tx1"/>
              </a:solidFill>
              <a:latin typeface="+mn-lt"/>
              <a:ea typeface="+mn-ea"/>
              <a:cs typeface="+mn-cs"/>
            </a:endParaRPr>
          </a:p>
          <a:p>
            <a:r>
              <a:rPr lang="en-AU" sz="1200" b="1" i="0" u="none" strike="noStrike" kern="1200" baseline="0" dirty="0">
                <a:solidFill>
                  <a:schemeClr val="tx1"/>
                </a:solidFill>
                <a:latin typeface="+mn-lt"/>
                <a:ea typeface="+mn-ea"/>
                <a:cs typeface="+mn-cs"/>
              </a:rPr>
              <a:t>Obviously, we don’t have to change everything at once.</a:t>
            </a:r>
          </a:p>
          <a:p>
            <a:endParaRPr lang="en-AU" sz="1200" b="1" i="0" u="none" strike="noStrike" kern="1200" baseline="0" dirty="0">
              <a:solidFill>
                <a:schemeClr val="tx1"/>
              </a:solidFill>
              <a:latin typeface="+mn-lt"/>
              <a:ea typeface="+mn-ea"/>
              <a:cs typeface="+mn-cs"/>
            </a:endParaRPr>
          </a:p>
          <a:p>
            <a:r>
              <a:rPr lang="en-AU" sz="1200" b="1" i="0" u="none" strike="noStrike" kern="1200" baseline="0" dirty="0">
                <a:solidFill>
                  <a:schemeClr val="tx1"/>
                </a:solidFill>
                <a:latin typeface="+mn-lt"/>
                <a:ea typeface="+mn-ea"/>
                <a:cs typeface="+mn-cs"/>
              </a:rPr>
              <a:t>One of the ways many sport and recreation organisations, and other settings, have been going about making healthy choices the easy choice, is by introducing behavioural nudges.</a:t>
            </a:r>
          </a:p>
          <a:p>
            <a:endParaRPr lang="en-AU" sz="1200" b="1" i="0" u="none" strike="noStrike" kern="1200" baseline="0" dirty="0">
              <a:solidFill>
                <a:schemeClr val="tx1"/>
              </a:solidFill>
              <a:latin typeface="+mn-lt"/>
              <a:ea typeface="+mn-ea"/>
              <a:cs typeface="+mn-cs"/>
            </a:endParaRPr>
          </a:p>
          <a:p>
            <a:r>
              <a:rPr lang="en-AU" sz="1200" b="1" i="0" u="none" strike="noStrike" kern="1200" baseline="0" dirty="0">
                <a:solidFill>
                  <a:schemeClr val="tx1"/>
                </a:solidFill>
                <a:latin typeface="+mn-lt"/>
                <a:ea typeface="+mn-ea"/>
                <a:cs typeface="+mn-cs"/>
              </a:rPr>
              <a:t>What’s a nudge you might ask? </a:t>
            </a:r>
          </a:p>
          <a:p>
            <a:endParaRPr lang="en-AU" sz="1200" b="1" i="0" u="none" strike="noStrike" kern="1200" baseline="0" dirty="0">
              <a:solidFill>
                <a:schemeClr val="tx1"/>
              </a:solidFill>
              <a:latin typeface="+mn-lt"/>
              <a:ea typeface="+mn-ea"/>
              <a:cs typeface="+mn-cs"/>
            </a:endParaRPr>
          </a:p>
          <a:p>
            <a:r>
              <a:rPr lang="en-AU" sz="1200" b="1" i="0" u="none" strike="noStrike" kern="1200" baseline="0" dirty="0">
                <a:solidFill>
                  <a:schemeClr val="tx1"/>
                </a:solidFill>
                <a:latin typeface="+mn-lt"/>
                <a:ea typeface="+mn-ea"/>
                <a:cs typeface="+mn-cs"/>
              </a:rPr>
              <a:t>A ‘nudge’ is a small change that might influence people’s behaviour without forbidding any options. For example, displaying water for sale at eye level within a canteen and limiting the promotion of sugar sweetened beverages (SSBs) or sugary drinks by putting them out of sight, such as under a counter, is a nudge, whereas banning SSBs from a canteen or a venue completely is not considered a nudge </a:t>
            </a:r>
            <a:r>
              <a:rPr lang="en-AU" sz="1200" b="0" i="1" u="none" strike="noStrike" kern="1200" baseline="0" dirty="0">
                <a:solidFill>
                  <a:schemeClr val="tx1"/>
                </a:solidFill>
                <a:latin typeface="+mn-lt"/>
                <a:ea typeface="+mn-ea"/>
                <a:cs typeface="+mn-cs"/>
              </a:rPr>
              <a:t>(although it is still a valid option for some settings where there is support for this</a:t>
            </a:r>
            <a:r>
              <a:rPr lang="en-AU" sz="1200" b="0" i="0" u="none" strike="noStrike" kern="1200" baseline="0" dirty="0">
                <a:solidFill>
                  <a:schemeClr val="tx1"/>
                </a:solidFill>
                <a:latin typeface="+mn-lt"/>
                <a:ea typeface="+mn-ea"/>
                <a:cs typeface="+mn-cs"/>
              </a:rPr>
              <a:t>).</a:t>
            </a:r>
          </a:p>
          <a:p>
            <a:endParaRPr lang="en-AU" sz="1200" b="1" i="0" u="none" strike="noStrike" kern="1200" baseline="0" dirty="0">
              <a:solidFill>
                <a:schemeClr val="tx1"/>
              </a:solidFill>
              <a:latin typeface="+mn-lt"/>
              <a:ea typeface="+mn-ea"/>
              <a:cs typeface="+mn-cs"/>
            </a:endParaRPr>
          </a:p>
          <a:p>
            <a:r>
              <a:rPr lang="en-AU" sz="1200" b="1" i="0" kern="1200" dirty="0">
                <a:solidFill>
                  <a:schemeClr val="tx1"/>
                </a:solidFill>
                <a:effectLst/>
                <a:latin typeface="+mn-lt"/>
                <a:ea typeface="+mn-ea"/>
                <a:cs typeface="+mn-cs"/>
              </a:rPr>
              <a:t>Nudges such as ‘red drinks off display’ </a:t>
            </a:r>
            <a:r>
              <a:rPr lang="en-AU" sz="1200" b="0" i="0" kern="1200" dirty="0">
                <a:solidFill>
                  <a:schemeClr val="tx1"/>
                </a:solidFill>
                <a:effectLst/>
                <a:latin typeface="+mn-lt"/>
                <a:ea typeface="+mn-ea"/>
                <a:cs typeface="+mn-cs"/>
              </a:rPr>
              <a:t>(</a:t>
            </a:r>
            <a:r>
              <a:rPr lang="en-AU" sz="1200" b="0" i="1" kern="1200" dirty="0">
                <a:solidFill>
                  <a:schemeClr val="tx1"/>
                </a:solidFill>
                <a:effectLst/>
                <a:latin typeface="+mn-lt"/>
                <a:ea typeface="+mn-ea"/>
                <a:cs typeface="+mn-cs"/>
              </a:rPr>
              <a:t>as seen in the fridge planogram example on this slide, where ‘red’ drinks are kept out-of-sight</a:t>
            </a:r>
            <a:r>
              <a:rPr lang="en-AU" sz="1200" b="0" i="0" kern="1200" dirty="0">
                <a:solidFill>
                  <a:schemeClr val="tx1"/>
                </a:solidFill>
                <a:effectLst/>
                <a:latin typeface="+mn-lt"/>
                <a:ea typeface="+mn-ea"/>
                <a:cs typeface="+mn-cs"/>
              </a:rPr>
              <a:t>) </a:t>
            </a:r>
            <a:r>
              <a:rPr lang="en-AU" sz="1200" b="1" i="0" kern="1200" dirty="0">
                <a:solidFill>
                  <a:schemeClr val="tx1"/>
                </a:solidFill>
                <a:effectLst/>
                <a:latin typeface="+mn-lt"/>
                <a:ea typeface="+mn-ea"/>
                <a:cs typeface="+mn-cs"/>
              </a:rPr>
              <a:t>or ‘limit red drinks’  </a:t>
            </a:r>
            <a:r>
              <a:rPr lang="en-AU" sz="1200" b="0" i="0" kern="1200" dirty="0">
                <a:solidFill>
                  <a:schemeClr val="tx1"/>
                </a:solidFill>
                <a:effectLst/>
                <a:latin typeface="+mn-lt"/>
                <a:ea typeface="+mn-ea"/>
                <a:cs typeface="+mn-cs"/>
              </a:rPr>
              <a:t>(</a:t>
            </a:r>
            <a:r>
              <a:rPr lang="en-AU" sz="1200" b="0" i="1" kern="1200" dirty="0">
                <a:solidFill>
                  <a:schemeClr val="tx1"/>
                </a:solidFill>
                <a:effectLst/>
                <a:latin typeface="+mn-lt"/>
                <a:ea typeface="+mn-ea"/>
                <a:cs typeface="+mn-cs"/>
              </a:rPr>
              <a:t>where ‘green’ drinks take up more than 50% of the fridge space, and ‘red’ drinks only 20%) </a:t>
            </a:r>
            <a:r>
              <a:rPr lang="en-AU" sz="1200" b="1" i="0" kern="1200" dirty="0">
                <a:solidFill>
                  <a:schemeClr val="tx1"/>
                </a:solidFill>
                <a:effectLst/>
                <a:latin typeface="+mn-lt"/>
                <a:ea typeface="+mn-ea"/>
                <a:cs typeface="+mn-cs"/>
              </a:rPr>
              <a:t>in canteen fridges have been seen to be effective strategies to use in sport settings, shifting </a:t>
            </a:r>
            <a:r>
              <a:rPr lang="en-AU" b="1" dirty="0"/>
              <a:t>consumption to healthier options without jeopardising profits. </a:t>
            </a:r>
          </a:p>
          <a:p>
            <a:endParaRPr lang="en-AU" b="1" dirty="0"/>
          </a:p>
          <a:p>
            <a:r>
              <a:rPr lang="en-AU" b="1" dirty="0"/>
              <a:t>For meetings, events and functions, a ‘nudge’ could mean providing majority Green food and drink options and limiting Amber and Red options.</a:t>
            </a:r>
          </a:p>
          <a:p>
            <a:endParaRPr lang="en-AU" b="1" dirty="0"/>
          </a:p>
          <a:p>
            <a:endParaRPr lang="en-AU" b="1" dirty="0"/>
          </a:p>
          <a:p>
            <a:endParaRPr lang="en-AU" b="1" dirty="0"/>
          </a:p>
        </p:txBody>
      </p:sp>
      <p:sp>
        <p:nvSpPr>
          <p:cNvPr id="4" name="Slide Number Placeholder 3"/>
          <p:cNvSpPr>
            <a:spLocks noGrp="1"/>
          </p:cNvSpPr>
          <p:nvPr>
            <p:ph type="sldNum" sz="quarter" idx="10"/>
          </p:nvPr>
        </p:nvSpPr>
        <p:spPr/>
        <p:txBody>
          <a:bodyPr/>
          <a:lstStyle/>
          <a:p>
            <a:fld id="{A8795395-37BE-46AF-BB0A-680842E08F5C}" type="slidenum">
              <a:rPr lang="en-AU" smtClean="0"/>
              <a:t>8</a:t>
            </a:fld>
            <a:endParaRPr lang="en-AU"/>
          </a:p>
        </p:txBody>
      </p:sp>
    </p:spTree>
    <p:extLst>
      <p:ext uri="{BB962C8B-B14F-4D97-AF65-F5344CB8AC3E}">
        <p14:creationId xmlns:p14="http://schemas.microsoft.com/office/powerpoint/2010/main" val="1526505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Presenter notes:</a:t>
            </a:r>
          </a:p>
          <a:p>
            <a:endParaRPr lang="en-AU" b="1" dirty="0"/>
          </a:p>
          <a:p>
            <a:r>
              <a:rPr lang="en-AU" b="0" i="1" dirty="0"/>
              <a:t>Use this slide to outline your plan  - what are the steps you suggest the organisations takes?</a:t>
            </a:r>
          </a:p>
          <a:p>
            <a:endParaRPr lang="en-AU" b="1" dirty="0"/>
          </a:p>
          <a:p>
            <a:r>
              <a:rPr lang="en-AU" b="0" i="1" dirty="0"/>
              <a:t>The key outcome is that management / board members support the trialling of all healthy choices strategies.</a:t>
            </a:r>
          </a:p>
          <a:p>
            <a:endParaRPr lang="en-AU" b="0" i="1" dirty="0"/>
          </a:p>
          <a:p>
            <a:r>
              <a:rPr lang="en-AU" b="0" i="1" dirty="0"/>
              <a:t>Making small changes, and seeking feedback from staff and volunteers, is a great way to start the process. The ultimate goal might be to implement a policy which embeds a culture of healthy eating across the organisation.</a:t>
            </a:r>
          </a:p>
          <a:p>
            <a:endParaRPr lang="en-AU" b="0" i="1" dirty="0"/>
          </a:p>
          <a:p>
            <a:r>
              <a:rPr lang="en-AU" b="0" i="1" dirty="0"/>
              <a:t>You could consider one of the following as starting point:</a:t>
            </a:r>
          </a:p>
          <a:p>
            <a:pPr marL="285750" indent="-285750">
              <a:buFont typeface="Wingdings" panose="05000000000000000000" pitchFamily="2" charset="2"/>
              <a:buChar char="ü"/>
            </a:pPr>
            <a:r>
              <a:rPr lang="en-US" i="1" dirty="0">
                <a:solidFill>
                  <a:srgbClr val="061D38"/>
                </a:solidFill>
              </a:rPr>
              <a:t>Trialing the implementation of healthy choices guidelines for all internal and external meetings, functions and events. This would mean providing majority GREEN options, with a limited number AMBER and minimal or zero RED options. </a:t>
            </a:r>
          </a:p>
          <a:p>
            <a:pPr marL="285750" indent="-285750">
              <a:buFont typeface="Wingdings" panose="05000000000000000000" pitchFamily="2" charset="2"/>
              <a:buChar char="ü"/>
            </a:pPr>
            <a:r>
              <a:rPr lang="en-US" i="1" dirty="0">
                <a:solidFill>
                  <a:srgbClr val="061D38"/>
                </a:solidFill>
              </a:rPr>
              <a:t>Limiting the availability of AMBER or RED choices in the office and at venues your organisation manages.</a:t>
            </a:r>
          </a:p>
          <a:p>
            <a:pPr marL="285750" indent="-285750">
              <a:buFont typeface="Wingdings" panose="05000000000000000000" pitchFamily="2" charset="2"/>
              <a:buChar char="ü"/>
            </a:pPr>
            <a:r>
              <a:rPr lang="en-US" i="1" dirty="0">
                <a:solidFill>
                  <a:srgbClr val="061D38"/>
                </a:solidFill>
              </a:rPr>
              <a:t>Implementing a healthy eating policy for your organisation (see separate slide pack on Vicsport website).</a:t>
            </a:r>
          </a:p>
          <a:p>
            <a:pPr marL="285750" indent="-285750">
              <a:buFont typeface="Wingdings" panose="05000000000000000000" pitchFamily="2" charset="2"/>
              <a:buChar char="ü"/>
            </a:pPr>
            <a:r>
              <a:rPr lang="en-US" i="1" dirty="0">
                <a:solidFill>
                  <a:srgbClr val="061D38"/>
                </a:solidFill>
              </a:rPr>
              <a:t>Supporting staff to be champions of healthy eating and develop a culture of healthy eating in our organisation.</a:t>
            </a:r>
          </a:p>
          <a:p>
            <a:endParaRPr lang="en-AU" b="0" i="1" dirty="0"/>
          </a:p>
          <a:p>
            <a:r>
              <a:rPr lang="en-AU" sz="1200" b="0" i="1" kern="1200" dirty="0">
                <a:solidFill>
                  <a:schemeClr val="tx1"/>
                </a:solidFill>
                <a:effectLst/>
                <a:latin typeface="+mn-lt"/>
                <a:ea typeface="+mn-ea"/>
                <a:cs typeface="+mn-cs"/>
              </a:rPr>
              <a:t>Here's some easy steps you can take at your sporting organisation to help more people choose healthier food and drink options:</a:t>
            </a:r>
          </a:p>
          <a:p>
            <a:r>
              <a:rPr lang="en-AU" sz="1200" b="0" i="1" kern="1200" dirty="0">
                <a:solidFill>
                  <a:schemeClr val="tx1"/>
                </a:solidFill>
                <a:effectLst/>
                <a:latin typeface="+mn-lt"/>
                <a:ea typeface="+mn-ea"/>
                <a:cs typeface="+mn-cs"/>
              </a:rPr>
              <a:t>Step 1 – Plan your approach</a:t>
            </a:r>
          </a:p>
          <a:p>
            <a:r>
              <a:rPr lang="en-AU" sz="1200" b="0" i="1" kern="1200" dirty="0">
                <a:solidFill>
                  <a:schemeClr val="tx1"/>
                </a:solidFill>
                <a:effectLst/>
                <a:latin typeface="+mn-lt"/>
                <a:ea typeface="+mn-ea"/>
                <a:cs typeface="+mn-cs"/>
              </a:rPr>
              <a:t>Step 2 – Gain support</a:t>
            </a:r>
          </a:p>
          <a:p>
            <a:r>
              <a:rPr lang="en-AU" sz="1200" b="0" i="1" kern="1200" dirty="0">
                <a:solidFill>
                  <a:schemeClr val="tx1"/>
                </a:solidFill>
                <a:effectLst/>
                <a:latin typeface="+mn-lt"/>
                <a:ea typeface="+mn-ea"/>
                <a:cs typeface="+mn-cs"/>
              </a:rPr>
              <a:t>Step 3 – Play to your strengths</a:t>
            </a:r>
          </a:p>
          <a:p>
            <a:r>
              <a:rPr lang="en-AU" sz="1200" b="0" i="1" kern="1200" dirty="0">
                <a:solidFill>
                  <a:schemeClr val="tx1"/>
                </a:solidFill>
                <a:effectLst/>
                <a:latin typeface="+mn-lt"/>
                <a:ea typeface="+mn-ea"/>
                <a:cs typeface="+mn-cs"/>
              </a:rPr>
              <a:t>Step 4 – Involve and educate key influencers</a:t>
            </a:r>
          </a:p>
          <a:p>
            <a:r>
              <a:rPr lang="en-AU" sz="1200" b="0" i="1" kern="1200" dirty="0">
                <a:solidFill>
                  <a:schemeClr val="tx1"/>
                </a:solidFill>
                <a:effectLst/>
                <a:latin typeface="+mn-lt"/>
                <a:ea typeface="+mn-ea"/>
                <a:cs typeface="+mn-cs"/>
              </a:rPr>
              <a:t>Step 5 – Make a healthy change</a:t>
            </a:r>
          </a:p>
          <a:p>
            <a:r>
              <a:rPr lang="en-AU" sz="1200" b="0" i="1" kern="1200" dirty="0">
                <a:solidFill>
                  <a:schemeClr val="tx1"/>
                </a:solidFill>
                <a:effectLst/>
                <a:latin typeface="+mn-lt"/>
                <a:ea typeface="+mn-ea"/>
                <a:cs typeface="+mn-cs"/>
              </a:rPr>
              <a:t>Step 6 – Evaluate</a:t>
            </a:r>
          </a:p>
          <a:p>
            <a:r>
              <a:rPr lang="en-AU" sz="1200" b="0" i="1" kern="1200" dirty="0">
                <a:solidFill>
                  <a:schemeClr val="tx1"/>
                </a:solidFill>
                <a:effectLst/>
                <a:latin typeface="+mn-lt"/>
                <a:ea typeface="+mn-ea"/>
                <a:cs typeface="+mn-cs"/>
              </a:rPr>
              <a:t>Step 7 – Embed the healthy change </a:t>
            </a:r>
          </a:p>
          <a:p>
            <a:endParaRPr lang="en-AU" sz="1200" b="0" i="1" kern="1200" dirty="0">
              <a:solidFill>
                <a:schemeClr val="tx1"/>
              </a:solidFill>
              <a:effectLst/>
              <a:latin typeface="+mn-lt"/>
              <a:ea typeface="+mn-ea"/>
              <a:cs typeface="+mn-cs"/>
            </a:endParaRPr>
          </a:p>
          <a:p>
            <a:r>
              <a:rPr lang="en-AU" sz="1200" b="0" i="1" kern="1200" dirty="0">
                <a:solidFill>
                  <a:schemeClr val="tx1"/>
                </a:solidFill>
                <a:effectLst/>
                <a:latin typeface="+mn-lt"/>
                <a:ea typeface="+mn-ea"/>
                <a:cs typeface="+mn-cs"/>
              </a:rPr>
              <a:t>To find out more see ‘</a:t>
            </a:r>
            <a:r>
              <a:rPr lang="en-AU" sz="1200" b="0" i="1" u="sng" kern="1200" dirty="0">
                <a:solidFill>
                  <a:schemeClr val="tx1"/>
                </a:solidFill>
                <a:effectLst/>
                <a:latin typeface="+mn-lt"/>
                <a:ea typeface="+mn-ea"/>
                <a:cs typeface="+mn-cs"/>
                <a:hlinkClick r:id="rId3"/>
              </a:rPr>
              <a:t>Healthy food and drink choices in community sport</a:t>
            </a:r>
            <a:r>
              <a:rPr lang="en-AU" sz="1200" b="0" i="1" kern="1200" dirty="0">
                <a:solidFill>
                  <a:schemeClr val="tx1"/>
                </a:solidFill>
                <a:effectLst/>
                <a:latin typeface="+mn-lt"/>
                <a:ea typeface="+mn-ea"/>
                <a:cs typeface="+mn-cs"/>
              </a:rPr>
              <a:t>’. This report summarises some of the evaluation results from VicHealth’s healthy food and drink nudge work with sports, and discusses the key learnings, including Steps 1-7 mentioned here.</a:t>
            </a:r>
          </a:p>
          <a:p>
            <a:endParaRPr lang="en-AU" b="1" dirty="0"/>
          </a:p>
        </p:txBody>
      </p:sp>
      <p:sp>
        <p:nvSpPr>
          <p:cNvPr id="4" name="Slide Number Placeholder 3"/>
          <p:cNvSpPr>
            <a:spLocks noGrp="1"/>
          </p:cNvSpPr>
          <p:nvPr>
            <p:ph type="sldNum" sz="quarter" idx="10"/>
          </p:nvPr>
        </p:nvSpPr>
        <p:spPr/>
        <p:txBody>
          <a:bodyPr/>
          <a:lstStyle/>
          <a:p>
            <a:fld id="{A8795395-37BE-46AF-BB0A-680842E08F5C}" type="slidenum">
              <a:rPr lang="en-AU" smtClean="0"/>
              <a:t>9</a:t>
            </a:fld>
            <a:endParaRPr lang="en-AU"/>
          </a:p>
        </p:txBody>
      </p:sp>
    </p:spTree>
    <p:extLst>
      <p:ext uri="{BB962C8B-B14F-4D97-AF65-F5344CB8AC3E}">
        <p14:creationId xmlns:p14="http://schemas.microsoft.com/office/powerpoint/2010/main" val="3411584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7"/>
          <p:cNvSpPr>
            <a:spLocks noGrp="1"/>
          </p:cNvSpPr>
          <p:nvPr>
            <p:ph type="body" sz="quarter" idx="11"/>
          </p:nvPr>
        </p:nvSpPr>
        <p:spPr>
          <a:xfrm>
            <a:off x="584200" y="2684565"/>
            <a:ext cx="4128563" cy="215900"/>
          </a:xfrm>
          <a:prstGeom prst="rect">
            <a:avLst/>
          </a:prstGeom>
        </p:spPr>
        <p:txBody>
          <a:bodyPr vert="horz" lIns="0" tIns="0" rIns="0" bIns="0"/>
          <a:lstStyle>
            <a:lvl1pPr marL="0" indent="0">
              <a:buNone/>
              <a:defRPr sz="1400" cap="all" baseline="0">
                <a:solidFill>
                  <a:srgbClr val="2CABBD"/>
                </a:solidFill>
                <a:latin typeface=""/>
              </a:defRPr>
            </a:lvl1pPr>
          </a:lstStyle>
          <a:p>
            <a:pPr lvl="0"/>
            <a:endParaRPr lang="en-US" dirty="0"/>
          </a:p>
        </p:txBody>
      </p:sp>
      <p:sp>
        <p:nvSpPr>
          <p:cNvPr id="8" name="Text Placeholder 14"/>
          <p:cNvSpPr>
            <a:spLocks noGrp="1"/>
          </p:cNvSpPr>
          <p:nvPr>
            <p:ph type="body" sz="quarter" idx="14"/>
          </p:nvPr>
        </p:nvSpPr>
        <p:spPr>
          <a:xfrm>
            <a:off x="584200" y="1946899"/>
            <a:ext cx="4129088" cy="737666"/>
          </a:xfrm>
          <a:prstGeom prst="rect">
            <a:avLst/>
          </a:prstGeom>
        </p:spPr>
        <p:txBody>
          <a:bodyPr vert="horz" lIns="0" tIns="0" bIns="0"/>
          <a:lstStyle>
            <a:lvl1pPr marL="0" indent="0">
              <a:spcBef>
                <a:spcPts val="0"/>
              </a:spcBef>
              <a:buNone/>
              <a:defRPr sz="2200" b="1" i="0" cap="all" baseline="0">
                <a:solidFill>
                  <a:srgbClr val="061D38"/>
                </a:solidFill>
                <a:latin typeface="Arial"/>
              </a:defRPr>
            </a:lvl1pPr>
          </a:lstStyle>
          <a:p>
            <a:pPr lvl="0"/>
            <a:endParaRPr lang="en-US" dirty="0"/>
          </a:p>
        </p:txBody>
      </p:sp>
      <p:sp>
        <p:nvSpPr>
          <p:cNvPr id="10" name="Text Placeholder 9"/>
          <p:cNvSpPr>
            <a:spLocks noGrp="1"/>
          </p:cNvSpPr>
          <p:nvPr>
            <p:ph type="body" sz="quarter" idx="15" hasCustomPrompt="1"/>
          </p:nvPr>
        </p:nvSpPr>
        <p:spPr>
          <a:xfrm>
            <a:off x="584200" y="3201988"/>
            <a:ext cx="2392363" cy="427037"/>
          </a:xfrm>
          <a:prstGeom prst="rect">
            <a:avLst/>
          </a:prstGeom>
        </p:spPr>
        <p:txBody>
          <a:bodyPr vert="horz" lIns="0" tIns="0" bIns="0"/>
          <a:lstStyle>
            <a:lvl1pPr marL="0" indent="0">
              <a:spcBef>
                <a:spcPts val="0"/>
              </a:spcBef>
              <a:buNone/>
              <a:defRPr sz="1400" baseline="0">
                <a:solidFill>
                  <a:srgbClr val="061D38"/>
                </a:solidFill>
              </a:defRPr>
            </a:lvl1pPr>
          </a:lstStyle>
          <a:p>
            <a:pPr lvl="0"/>
            <a:r>
              <a:rPr lang="en-US" dirty="0"/>
              <a:t>1 February 2015</a:t>
            </a:r>
          </a:p>
        </p:txBody>
      </p:sp>
    </p:spTree>
    <p:extLst>
      <p:ext uri="{BB962C8B-B14F-4D97-AF65-F5344CB8AC3E}">
        <p14:creationId xmlns:p14="http://schemas.microsoft.com/office/powerpoint/2010/main" val="1437059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7"/>
          <p:cNvSpPr>
            <a:spLocks noGrp="1"/>
          </p:cNvSpPr>
          <p:nvPr>
            <p:ph type="body" sz="quarter" idx="11"/>
          </p:nvPr>
        </p:nvSpPr>
        <p:spPr>
          <a:xfrm>
            <a:off x="584200" y="2684565"/>
            <a:ext cx="4128563" cy="215900"/>
          </a:xfrm>
          <a:prstGeom prst="rect">
            <a:avLst/>
          </a:prstGeom>
        </p:spPr>
        <p:txBody>
          <a:bodyPr vert="horz" lIns="0" tIns="0" rIns="0" bIns="0"/>
          <a:lstStyle>
            <a:lvl1pPr marL="0" indent="0">
              <a:buNone/>
              <a:defRPr sz="1400" cap="all" baseline="0">
                <a:solidFill>
                  <a:srgbClr val="2CABBD"/>
                </a:solidFill>
                <a:latin typeface=""/>
              </a:defRPr>
            </a:lvl1pPr>
          </a:lstStyle>
          <a:p>
            <a:pPr lvl="0"/>
            <a:endParaRPr lang="en-US" dirty="0"/>
          </a:p>
        </p:txBody>
      </p:sp>
      <p:sp>
        <p:nvSpPr>
          <p:cNvPr id="8" name="Text Placeholder 14"/>
          <p:cNvSpPr>
            <a:spLocks noGrp="1"/>
          </p:cNvSpPr>
          <p:nvPr>
            <p:ph type="body" sz="quarter" idx="14"/>
          </p:nvPr>
        </p:nvSpPr>
        <p:spPr>
          <a:xfrm>
            <a:off x="584200" y="1946899"/>
            <a:ext cx="4129088" cy="737666"/>
          </a:xfrm>
          <a:prstGeom prst="rect">
            <a:avLst/>
          </a:prstGeom>
        </p:spPr>
        <p:txBody>
          <a:bodyPr vert="horz" lIns="0" tIns="0" bIns="0"/>
          <a:lstStyle>
            <a:lvl1pPr marL="0" indent="0">
              <a:spcBef>
                <a:spcPts val="0"/>
              </a:spcBef>
              <a:buNone/>
              <a:defRPr sz="2200" b="1" i="0" cap="all" baseline="0">
                <a:solidFill>
                  <a:srgbClr val="061D38"/>
                </a:solidFill>
                <a:latin typeface="Arial"/>
              </a:defRPr>
            </a:lvl1pPr>
          </a:lstStyle>
          <a:p>
            <a:pPr lvl="0"/>
            <a:endParaRPr lang="en-US" dirty="0"/>
          </a:p>
        </p:txBody>
      </p:sp>
      <p:sp>
        <p:nvSpPr>
          <p:cNvPr id="10" name="Text Placeholder 9"/>
          <p:cNvSpPr>
            <a:spLocks noGrp="1"/>
          </p:cNvSpPr>
          <p:nvPr>
            <p:ph type="body" sz="quarter" idx="15" hasCustomPrompt="1"/>
          </p:nvPr>
        </p:nvSpPr>
        <p:spPr>
          <a:xfrm>
            <a:off x="584200" y="3201988"/>
            <a:ext cx="2392363" cy="427037"/>
          </a:xfrm>
          <a:prstGeom prst="rect">
            <a:avLst/>
          </a:prstGeom>
        </p:spPr>
        <p:txBody>
          <a:bodyPr vert="horz" lIns="0" tIns="0" bIns="0"/>
          <a:lstStyle>
            <a:lvl1pPr marL="0" indent="0">
              <a:spcBef>
                <a:spcPts val="0"/>
              </a:spcBef>
              <a:buNone/>
              <a:defRPr sz="1400" baseline="0">
                <a:solidFill>
                  <a:srgbClr val="061D38"/>
                </a:solidFill>
              </a:defRPr>
            </a:lvl1pPr>
          </a:lstStyle>
          <a:p>
            <a:pPr lvl="0"/>
            <a:r>
              <a:rPr lang="en-US" dirty="0"/>
              <a:t>1 February 2015</a:t>
            </a:r>
          </a:p>
        </p:txBody>
      </p:sp>
    </p:spTree>
    <p:extLst>
      <p:ext uri="{BB962C8B-B14F-4D97-AF65-F5344CB8AC3E}">
        <p14:creationId xmlns:p14="http://schemas.microsoft.com/office/powerpoint/2010/main" val="489398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7"/>
          <p:cNvSpPr>
            <a:spLocks noGrp="1"/>
          </p:cNvSpPr>
          <p:nvPr>
            <p:ph type="body" sz="quarter" idx="11"/>
          </p:nvPr>
        </p:nvSpPr>
        <p:spPr>
          <a:xfrm>
            <a:off x="584200" y="2684565"/>
            <a:ext cx="4128563" cy="215900"/>
          </a:xfrm>
          <a:prstGeom prst="rect">
            <a:avLst/>
          </a:prstGeom>
        </p:spPr>
        <p:txBody>
          <a:bodyPr vert="horz" lIns="0" tIns="0" rIns="0" bIns="0"/>
          <a:lstStyle>
            <a:lvl1pPr marL="0" indent="0">
              <a:buNone/>
              <a:defRPr sz="1400" cap="all" baseline="0">
                <a:solidFill>
                  <a:srgbClr val="2CABBD"/>
                </a:solidFill>
                <a:latin typeface=""/>
              </a:defRPr>
            </a:lvl1pPr>
          </a:lstStyle>
          <a:p>
            <a:pPr lvl="0"/>
            <a:endParaRPr lang="en-US" dirty="0"/>
          </a:p>
        </p:txBody>
      </p:sp>
      <p:sp>
        <p:nvSpPr>
          <p:cNvPr id="8" name="Text Placeholder 14"/>
          <p:cNvSpPr>
            <a:spLocks noGrp="1"/>
          </p:cNvSpPr>
          <p:nvPr>
            <p:ph type="body" sz="quarter" idx="14"/>
          </p:nvPr>
        </p:nvSpPr>
        <p:spPr>
          <a:xfrm>
            <a:off x="584200" y="1946899"/>
            <a:ext cx="4129088" cy="737666"/>
          </a:xfrm>
          <a:prstGeom prst="rect">
            <a:avLst/>
          </a:prstGeom>
        </p:spPr>
        <p:txBody>
          <a:bodyPr vert="horz" lIns="0" tIns="0" bIns="0"/>
          <a:lstStyle>
            <a:lvl1pPr marL="0" indent="0">
              <a:spcBef>
                <a:spcPts val="0"/>
              </a:spcBef>
              <a:buNone/>
              <a:defRPr sz="2200" b="1" i="0" cap="all" baseline="0">
                <a:solidFill>
                  <a:srgbClr val="061D38"/>
                </a:solidFill>
                <a:latin typeface="Arial"/>
              </a:defRPr>
            </a:lvl1pPr>
          </a:lstStyle>
          <a:p>
            <a:pPr lvl="0"/>
            <a:endParaRPr lang="en-US" dirty="0"/>
          </a:p>
        </p:txBody>
      </p:sp>
      <p:sp>
        <p:nvSpPr>
          <p:cNvPr id="10" name="Text Placeholder 9"/>
          <p:cNvSpPr>
            <a:spLocks noGrp="1"/>
          </p:cNvSpPr>
          <p:nvPr>
            <p:ph type="body" sz="quarter" idx="15" hasCustomPrompt="1"/>
          </p:nvPr>
        </p:nvSpPr>
        <p:spPr>
          <a:xfrm>
            <a:off x="584200" y="3201988"/>
            <a:ext cx="2392363" cy="427037"/>
          </a:xfrm>
          <a:prstGeom prst="rect">
            <a:avLst/>
          </a:prstGeom>
        </p:spPr>
        <p:txBody>
          <a:bodyPr vert="horz" lIns="0" tIns="0" bIns="0"/>
          <a:lstStyle>
            <a:lvl1pPr marL="0" indent="0">
              <a:spcBef>
                <a:spcPts val="0"/>
              </a:spcBef>
              <a:buNone/>
              <a:defRPr sz="1400" baseline="0">
                <a:solidFill>
                  <a:srgbClr val="061D38"/>
                </a:solidFill>
              </a:defRPr>
            </a:lvl1pPr>
          </a:lstStyle>
          <a:p>
            <a:pPr lvl="0"/>
            <a:r>
              <a:rPr lang="en-US" dirty="0"/>
              <a:t>1 February 2015</a:t>
            </a:r>
          </a:p>
        </p:txBody>
      </p:sp>
    </p:spTree>
    <p:extLst>
      <p:ext uri="{BB962C8B-B14F-4D97-AF65-F5344CB8AC3E}">
        <p14:creationId xmlns:p14="http://schemas.microsoft.com/office/powerpoint/2010/main" val="48939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7"/>
          <p:cNvSpPr>
            <a:spLocks noGrp="1"/>
          </p:cNvSpPr>
          <p:nvPr>
            <p:ph type="body" sz="quarter" idx="11"/>
          </p:nvPr>
        </p:nvSpPr>
        <p:spPr>
          <a:xfrm>
            <a:off x="584200" y="2684565"/>
            <a:ext cx="4128563" cy="215900"/>
          </a:xfrm>
          <a:prstGeom prst="rect">
            <a:avLst/>
          </a:prstGeom>
        </p:spPr>
        <p:txBody>
          <a:bodyPr vert="horz" lIns="0" tIns="0" rIns="0" bIns="0"/>
          <a:lstStyle>
            <a:lvl1pPr marL="0" indent="0">
              <a:buNone/>
              <a:defRPr sz="1400" cap="all" baseline="0">
                <a:solidFill>
                  <a:srgbClr val="2CABBD"/>
                </a:solidFill>
                <a:latin typeface=""/>
              </a:defRPr>
            </a:lvl1pPr>
          </a:lstStyle>
          <a:p>
            <a:pPr lvl="0"/>
            <a:endParaRPr lang="en-US" dirty="0"/>
          </a:p>
        </p:txBody>
      </p:sp>
      <p:sp>
        <p:nvSpPr>
          <p:cNvPr id="8" name="Text Placeholder 14"/>
          <p:cNvSpPr>
            <a:spLocks noGrp="1"/>
          </p:cNvSpPr>
          <p:nvPr>
            <p:ph type="body" sz="quarter" idx="14"/>
          </p:nvPr>
        </p:nvSpPr>
        <p:spPr>
          <a:xfrm>
            <a:off x="584200" y="1946899"/>
            <a:ext cx="4129088" cy="737666"/>
          </a:xfrm>
          <a:prstGeom prst="rect">
            <a:avLst/>
          </a:prstGeom>
        </p:spPr>
        <p:txBody>
          <a:bodyPr vert="horz" lIns="0" tIns="0" bIns="0"/>
          <a:lstStyle>
            <a:lvl1pPr marL="0" indent="0">
              <a:spcBef>
                <a:spcPts val="0"/>
              </a:spcBef>
              <a:buNone/>
              <a:defRPr sz="2200" b="1" i="0" cap="all" baseline="0">
                <a:solidFill>
                  <a:srgbClr val="061D38"/>
                </a:solidFill>
                <a:latin typeface="Arial"/>
              </a:defRPr>
            </a:lvl1pPr>
          </a:lstStyle>
          <a:p>
            <a:pPr lvl="0"/>
            <a:endParaRPr lang="en-US" dirty="0"/>
          </a:p>
        </p:txBody>
      </p:sp>
      <p:sp>
        <p:nvSpPr>
          <p:cNvPr id="10" name="Text Placeholder 9"/>
          <p:cNvSpPr>
            <a:spLocks noGrp="1"/>
          </p:cNvSpPr>
          <p:nvPr>
            <p:ph type="body" sz="quarter" idx="15" hasCustomPrompt="1"/>
          </p:nvPr>
        </p:nvSpPr>
        <p:spPr>
          <a:xfrm>
            <a:off x="584200" y="3201988"/>
            <a:ext cx="2392363" cy="427037"/>
          </a:xfrm>
          <a:prstGeom prst="rect">
            <a:avLst/>
          </a:prstGeom>
        </p:spPr>
        <p:txBody>
          <a:bodyPr vert="horz" lIns="0" tIns="0" bIns="0"/>
          <a:lstStyle>
            <a:lvl1pPr marL="0" indent="0">
              <a:spcBef>
                <a:spcPts val="0"/>
              </a:spcBef>
              <a:buNone/>
              <a:defRPr sz="1400" baseline="0">
                <a:solidFill>
                  <a:srgbClr val="061D38"/>
                </a:solidFill>
              </a:defRPr>
            </a:lvl1pPr>
          </a:lstStyle>
          <a:p>
            <a:pPr lvl="0"/>
            <a:r>
              <a:rPr lang="en-US" dirty="0"/>
              <a:t>1 February 2015</a:t>
            </a:r>
          </a:p>
        </p:txBody>
      </p:sp>
    </p:spTree>
    <p:extLst>
      <p:ext uri="{BB962C8B-B14F-4D97-AF65-F5344CB8AC3E}">
        <p14:creationId xmlns:p14="http://schemas.microsoft.com/office/powerpoint/2010/main" val="48939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7"/>
          <p:cNvSpPr>
            <a:spLocks noGrp="1"/>
          </p:cNvSpPr>
          <p:nvPr>
            <p:ph type="body" sz="quarter" idx="11"/>
          </p:nvPr>
        </p:nvSpPr>
        <p:spPr>
          <a:xfrm>
            <a:off x="584200" y="2684565"/>
            <a:ext cx="4128563" cy="215900"/>
          </a:xfrm>
          <a:prstGeom prst="rect">
            <a:avLst/>
          </a:prstGeom>
        </p:spPr>
        <p:txBody>
          <a:bodyPr vert="horz" lIns="0" tIns="0" rIns="0" bIns="0"/>
          <a:lstStyle>
            <a:lvl1pPr marL="0" indent="0">
              <a:buNone/>
              <a:defRPr sz="1400" cap="all" baseline="0">
                <a:solidFill>
                  <a:srgbClr val="2CABBD"/>
                </a:solidFill>
                <a:latin typeface=""/>
              </a:defRPr>
            </a:lvl1pPr>
          </a:lstStyle>
          <a:p>
            <a:pPr lvl="0"/>
            <a:endParaRPr lang="en-US" dirty="0"/>
          </a:p>
        </p:txBody>
      </p:sp>
      <p:sp>
        <p:nvSpPr>
          <p:cNvPr id="8" name="Text Placeholder 14"/>
          <p:cNvSpPr>
            <a:spLocks noGrp="1"/>
          </p:cNvSpPr>
          <p:nvPr>
            <p:ph type="body" sz="quarter" idx="14"/>
          </p:nvPr>
        </p:nvSpPr>
        <p:spPr>
          <a:xfrm>
            <a:off x="584200" y="1946899"/>
            <a:ext cx="4129088" cy="737666"/>
          </a:xfrm>
          <a:prstGeom prst="rect">
            <a:avLst/>
          </a:prstGeom>
        </p:spPr>
        <p:txBody>
          <a:bodyPr vert="horz" lIns="0" tIns="0" bIns="0"/>
          <a:lstStyle>
            <a:lvl1pPr marL="0" indent="0">
              <a:spcBef>
                <a:spcPts val="0"/>
              </a:spcBef>
              <a:buNone/>
              <a:defRPr sz="2200" b="1" i="0" cap="all" baseline="0">
                <a:solidFill>
                  <a:srgbClr val="061D38"/>
                </a:solidFill>
                <a:latin typeface="Arial"/>
              </a:defRPr>
            </a:lvl1pPr>
          </a:lstStyle>
          <a:p>
            <a:pPr lvl="0"/>
            <a:endParaRPr lang="en-US" dirty="0"/>
          </a:p>
        </p:txBody>
      </p:sp>
      <p:sp>
        <p:nvSpPr>
          <p:cNvPr id="10" name="Text Placeholder 9"/>
          <p:cNvSpPr>
            <a:spLocks noGrp="1"/>
          </p:cNvSpPr>
          <p:nvPr>
            <p:ph type="body" sz="quarter" idx="15" hasCustomPrompt="1"/>
          </p:nvPr>
        </p:nvSpPr>
        <p:spPr>
          <a:xfrm>
            <a:off x="584200" y="3201988"/>
            <a:ext cx="2392363" cy="427037"/>
          </a:xfrm>
          <a:prstGeom prst="rect">
            <a:avLst/>
          </a:prstGeom>
        </p:spPr>
        <p:txBody>
          <a:bodyPr vert="horz" lIns="0" tIns="0" bIns="0"/>
          <a:lstStyle>
            <a:lvl1pPr marL="0" indent="0">
              <a:spcBef>
                <a:spcPts val="0"/>
              </a:spcBef>
              <a:buNone/>
              <a:defRPr sz="1400" baseline="0">
                <a:solidFill>
                  <a:srgbClr val="061D38"/>
                </a:solidFill>
              </a:defRPr>
            </a:lvl1pPr>
          </a:lstStyle>
          <a:p>
            <a:pPr lvl="0"/>
            <a:r>
              <a:rPr lang="en-US" dirty="0"/>
              <a:t>1 February 2015</a:t>
            </a:r>
          </a:p>
        </p:txBody>
      </p:sp>
    </p:spTree>
    <p:extLst>
      <p:ext uri="{BB962C8B-B14F-4D97-AF65-F5344CB8AC3E}">
        <p14:creationId xmlns:p14="http://schemas.microsoft.com/office/powerpoint/2010/main" val="489398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7"/>
          <p:cNvSpPr>
            <a:spLocks noGrp="1"/>
          </p:cNvSpPr>
          <p:nvPr>
            <p:ph type="body" sz="quarter" idx="11"/>
          </p:nvPr>
        </p:nvSpPr>
        <p:spPr>
          <a:xfrm>
            <a:off x="584200" y="2684565"/>
            <a:ext cx="4128563" cy="215900"/>
          </a:xfrm>
          <a:prstGeom prst="rect">
            <a:avLst/>
          </a:prstGeom>
        </p:spPr>
        <p:txBody>
          <a:bodyPr vert="horz" lIns="0" tIns="0" rIns="0" bIns="0"/>
          <a:lstStyle>
            <a:lvl1pPr marL="0" indent="0">
              <a:buNone/>
              <a:defRPr sz="1400" cap="all" baseline="0">
                <a:solidFill>
                  <a:srgbClr val="2CABBD"/>
                </a:solidFill>
                <a:latin typeface=""/>
              </a:defRPr>
            </a:lvl1pPr>
          </a:lstStyle>
          <a:p>
            <a:pPr lvl="0"/>
            <a:endParaRPr lang="en-US" dirty="0"/>
          </a:p>
        </p:txBody>
      </p:sp>
      <p:sp>
        <p:nvSpPr>
          <p:cNvPr id="8" name="Text Placeholder 14"/>
          <p:cNvSpPr>
            <a:spLocks noGrp="1"/>
          </p:cNvSpPr>
          <p:nvPr>
            <p:ph type="body" sz="quarter" idx="14"/>
          </p:nvPr>
        </p:nvSpPr>
        <p:spPr>
          <a:xfrm>
            <a:off x="584200" y="1946899"/>
            <a:ext cx="4129088" cy="737666"/>
          </a:xfrm>
          <a:prstGeom prst="rect">
            <a:avLst/>
          </a:prstGeom>
        </p:spPr>
        <p:txBody>
          <a:bodyPr vert="horz" lIns="0" tIns="0" bIns="0"/>
          <a:lstStyle>
            <a:lvl1pPr marL="0" indent="0">
              <a:spcBef>
                <a:spcPts val="0"/>
              </a:spcBef>
              <a:buNone/>
              <a:defRPr sz="2200" b="1" i="0" cap="all" baseline="0">
                <a:solidFill>
                  <a:srgbClr val="061D38"/>
                </a:solidFill>
                <a:latin typeface="Arial"/>
              </a:defRPr>
            </a:lvl1pPr>
          </a:lstStyle>
          <a:p>
            <a:pPr lvl="0"/>
            <a:endParaRPr lang="en-US" dirty="0"/>
          </a:p>
        </p:txBody>
      </p:sp>
      <p:sp>
        <p:nvSpPr>
          <p:cNvPr id="10" name="Text Placeholder 9"/>
          <p:cNvSpPr>
            <a:spLocks noGrp="1"/>
          </p:cNvSpPr>
          <p:nvPr>
            <p:ph type="body" sz="quarter" idx="15" hasCustomPrompt="1"/>
          </p:nvPr>
        </p:nvSpPr>
        <p:spPr>
          <a:xfrm>
            <a:off x="584200" y="3201988"/>
            <a:ext cx="2392363" cy="427037"/>
          </a:xfrm>
          <a:prstGeom prst="rect">
            <a:avLst/>
          </a:prstGeom>
        </p:spPr>
        <p:txBody>
          <a:bodyPr vert="horz" lIns="0" tIns="0" bIns="0"/>
          <a:lstStyle>
            <a:lvl1pPr marL="0" indent="0">
              <a:spcBef>
                <a:spcPts val="0"/>
              </a:spcBef>
              <a:buNone/>
              <a:defRPr sz="1400" baseline="0">
                <a:solidFill>
                  <a:srgbClr val="061D38"/>
                </a:solidFill>
              </a:defRPr>
            </a:lvl1pPr>
          </a:lstStyle>
          <a:p>
            <a:pPr lvl="0"/>
            <a:r>
              <a:rPr lang="en-US" dirty="0"/>
              <a:t>1 February 2015</a:t>
            </a:r>
          </a:p>
        </p:txBody>
      </p:sp>
    </p:spTree>
    <p:extLst>
      <p:ext uri="{BB962C8B-B14F-4D97-AF65-F5344CB8AC3E}">
        <p14:creationId xmlns:p14="http://schemas.microsoft.com/office/powerpoint/2010/main" val="48939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7"/>
          <p:cNvSpPr>
            <a:spLocks noGrp="1"/>
          </p:cNvSpPr>
          <p:nvPr>
            <p:ph type="body" sz="quarter" idx="11"/>
          </p:nvPr>
        </p:nvSpPr>
        <p:spPr>
          <a:xfrm>
            <a:off x="584200" y="845851"/>
            <a:ext cx="4128563" cy="215900"/>
          </a:xfrm>
          <a:prstGeom prst="rect">
            <a:avLst/>
          </a:prstGeom>
        </p:spPr>
        <p:txBody>
          <a:bodyPr vert="horz" lIns="0" tIns="0" rIns="0" bIns="0"/>
          <a:lstStyle>
            <a:lvl1pPr marL="0" indent="0">
              <a:buNone/>
              <a:defRPr sz="1400" cap="all" baseline="0">
                <a:solidFill>
                  <a:srgbClr val="2CABBD"/>
                </a:solidFill>
                <a:latin typeface=""/>
              </a:defRPr>
            </a:lvl1pPr>
          </a:lstStyle>
          <a:p>
            <a:pPr lvl="0"/>
            <a:endParaRPr lang="en-US" dirty="0"/>
          </a:p>
        </p:txBody>
      </p:sp>
      <p:sp>
        <p:nvSpPr>
          <p:cNvPr id="10" name="Text Placeholder 9"/>
          <p:cNvSpPr>
            <a:spLocks noGrp="1"/>
          </p:cNvSpPr>
          <p:nvPr>
            <p:ph type="body" sz="quarter" idx="12" hasCustomPrompt="1"/>
          </p:nvPr>
        </p:nvSpPr>
        <p:spPr>
          <a:xfrm>
            <a:off x="584200" y="1419225"/>
            <a:ext cx="4129088" cy="2936875"/>
          </a:xfrm>
          <a:prstGeom prst="rect">
            <a:avLst/>
          </a:prstGeom>
        </p:spPr>
        <p:txBody>
          <a:bodyPr vert="horz" lIns="0" bIns="0"/>
          <a:lstStyle>
            <a:lvl1pPr marL="0" indent="0">
              <a:spcBef>
                <a:spcPts val="0"/>
              </a:spcBef>
              <a:buNone/>
              <a:defRPr sz="1400" b="0" i="0" baseline="0">
                <a:solidFill>
                  <a:srgbClr val="061D38"/>
                </a:solidFill>
                <a:latin typeface="Arial"/>
              </a:defRPr>
            </a:lvl1pPr>
          </a:lstStyle>
          <a:p>
            <a:pPr lvl="0"/>
            <a:r>
              <a:rPr lang="en-US" dirty="0"/>
              <a:t>Begin text here…</a:t>
            </a:r>
          </a:p>
        </p:txBody>
      </p:sp>
      <p:sp>
        <p:nvSpPr>
          <p:cNvPr id="12" name="Picture Placeholder 11"/>
          <p:cNvSpPr>
            <a:spLocks noGrp="1"/>
          </p:cNvSpPr>
          <p:nvPr>
            <p:ph type="pic" sz="quarter" idx="13" hasCustomPrompt="1"/>
          </p:nvPr>
        </p:nvSpPr>
        <p:spPr>
          <a:xfrm>
            <a:off x="5084763" y="1419225"/>
            <a:ext cx="3378200" cy="2628900"/>
          </a:xfrm>
          <a:prstGeom prst="rect">
            <a:avLst/>
          </a:prstGeom>
          <a:effectLst>
            <a:reflection stA="20000" endPos="15000" dir="5400000" sy="-100000" algn="bl" rotWithShape="0"/>
          </a:effectLst>
        </p:spPr>
        <p:txBody>
          <a:bodyPr vert="horz" lIns="0" tIns="0" rIns="0" bIns="0"/>
          <a:lstStyle>
            <a:lvl1pPr marL="0" indent="0">
              <a:spcBef>
                <a:spcPts val="0"/>
              </a:spcBef>
              <a:buNone/>
              <a:defRPr sz="1000" baseline="0">
                <a:solidFill>
                  <a:srgbClr val="2CABBD"/>
                </a:solidFill>
                <a:latin typeface="Arial"/>
              </a:defRPr>
            </a:lvl1pPr>
          </a:lstStyle>
          <a:p>
            <a:r>
              <a:rPr lang="en-US" dirty="0"/>
              <a:t>Insert picture here</a:t>
            </a:r>
          </a:p>
        </p:txBody>
      </p:sp>
      <p:sp>
        <p:nvSpPr>
          <p:cNvPr id="15" name="Text Placeholder 14"/>
          <p:cNvSpPr>
            <a:spLocks noGrp="1"/>
          </p:cNvSpPr>
          <p:nvPr>
            <p:ph type="body" sz="quarter" idx="14"/>
          </p:nvPr>
        </p:nvSpPr>
        <p:spPr>
          <a:xfrm>
            <a:off x="584200" y="431800"/>
            <a:ext cx="4129088" cy="352425"/>
          </a:xfrm>
          <a:prstGeom prst="rect">
            <a:avLst/>
          </a:prstGeom>
        </p:spPr>
        <p:txBody>
          <a:bodyPr vert="horz" lIns="0" tIns="0" bIns="0"/>
          <a:lstStyle>
            <a:lvl1pPr marL="0" indent="0">
              <a:buNone/>
              <a:defRPr sz="2200" cap="all" baseline="0">
                <a:solidFill>
                  <a:srgbClr val="061D38"/>
                </a:solidFill>
                <a:latin typeface="Arial"/>
              </a:defRPr>
            </a:lvl1pPr>
          </a:lstStyle>
          <a:p>
            <a:pPr lvl="0"/>
            <a:endParaRPr lang="en-US" dirty="0"/>
          </a:p>
        </p:txBody>
      </p:sp>
    </p:spTree>
    <p:extLst>
      <p:ext uri="{BB962C8B-B14F-4D97-AF65-F5344CB8AC3E}">
        <p14:creationId xmlns:p14="http://schemas.microsoft.com/office/powerpoint/2010/main" val="1712998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5200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VICSPORT_Cov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Tree>
    <p:extLst>
      <p:ext uri="{BB962C8B-B14F-4D97-AF65-F5344CB8AC3E}">
        <p14:creationId xmlns:p14="http://schemas.microsoft.com/office/powerpoint/2010/main" val="2966649566"/>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5879" cy="5143499"/>
          </a:xfrm>
          <a:prstGeom prst="rect">
            <a:avLst/>
          </a:prstGeom>
        </p:spPr>
      </p:pic>
    </p:spTree>
    <p:extLst>
      <p:ext uri="{BB962C8B-B14F-4D97-AF65-F5344CB8AC3E}">
        <p14:creationId xmlns:p14="http://schemas.microsoft.com/office/powerpoint/2010/main" val="269988300"/>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5879" cy="5143499"/>
          </a:xfrm>
          <a:prstGeom prst="rect">
            <a:avLst/>
          </a:prstGeom>
        </p:spPr>
      </p:pic>
    </p:spTree>
    <p:extLst>
      <p:ext uri="{BB962C8B-B14F-4D97-AF65-F5344CB8AC3E}">
        <p14:creationId xmlns:p14="http://schemas.microsoft.com/office/powerpoint/2010/main" val="269988300"/>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5879" cy="5143499"/>
          </a:xfrm>
          <a:prstGeom prst="rect">
            <a:avLst/>
          </a:prstGeom>
        </p:spPr>
      </p:pic>
    </p:spTree>
    <p:extLst>
      <p:ext uri="{BB962C8B-B14F-4D97-AF65-F5344CB8AC3E}">
        <p14:creationId xmlns:p14="http://schemas.microsoft.com/office/powerpoint/2010/main" val="26998830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5879" cy="5143499"/>
          </a:xfrm>
          <a:prstGeom prst="rect">
            <a:avLst/>
          </a:prstGeom>
        </p:spPr>
      </p:pic>
    </p:spTree>
    <p:extLst>
      <p:ext uri="{BB962C8B-B14F-4D97-AF65-F5344CB8AC3E}">
        <p14:creationId xmlns:p14="http://schemas.microsoft.com/office/powerpoint/2010/main" val="269988300"/>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5879" cy="5143499"/>
          </a:xfrm>
          <a:prstGeom prst="rect">
            <a:avLst/>
          </a:prstGeom>
        </p:spPr>
      </p:pic>
    </p:spTree>
    <p:extLst>
      <p:ext uri="{BB962C8B-B14F-4D97-AF65-F5344CB8AC3E}">
        <p14:creationId xmlns:p14="http://schemas.microsoft.com/office/powerpoint/2010/main" val="269988300"/>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VICSPORT_Mai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Tree>
    <p:extLst>
      <p:ext uri="{BB962C8B-B14F-4D97-AF65-F5344CB8AC3E}">
        <p14:creationId xmlns:p14="http://schemas.microsoft.com/office/powerpoint/2010/main" val="1531729151"/>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VICSPORT_Back Cov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Tree>
    <p:extLst>
      <p:ext uri="{BB962C8B-B14F-4D97-AF65-F5344CB8AC3E}">
        <p14:creationId xmlns:p14="http://schemas.microsoft.com/office/powerpoint/2010/main" val="2885915474"/>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vicsport.com.au/healthy-eatin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heas.health.vic.gov.au/" TargetMode="External"/><Relationship Id="rId4" Type="http://schemas.openxmlformats.org/officeDocument/2006/relationships/hyperlink" Target="https://www.vichealth.vic.gov.au/media-and-resources/publications/healthy-choice-foo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584199" y="1419226"/>
            <a:ext cx="5288455" cy="1169090"/>
          </a:xfrm>
        </p:spPr>
        <p:txBody>
          <a:bodyPr/>
          <a:lstStyle/>
          <a:p>
            <a:r>
              <a:rPr lang="en-US" sz="2200" b="1" dirty="0">
                <a:latin typeface="+mn-lt"/>
              </a:rPr>
              <a:t>THE BENEFITS OF PROMOTING HEALTHY EATING AT </a:t>
            </a:r>
            <a:r>
              <a:rPr lang="en-US" sz="2200" b="1" dirty="0">
                <a:solidFill>
                  <a:srgbClr val="FF0000"/>
                </a:solidFill>
                <a:latin typeface="+mn-lt"/>
              </a:rPr>
              <a:t>&lt;INSERT ORGANISATION&gt;</a:t>
            </a:r>
          </a:p>
        </p:txBody>
      </p:sp>
      <p:pic>
        <p:nvPicPr>
          <p:cNvPr id="9" name="Picture 8">
            <a:extLst>
              <a:ext uri="{FF2B5EF4-FFF2-40B4-BE49-F238E27FC236}">
                <a16:creationId xmlns:a16="http://schemas.microsoft.com/office/drawing/2014/main" id="{E15BA79E-236A-42EB-A19A-8EE8F20CA491}"/>
              </a:ext>
            </a:extLst>
          </p:cNvPr>
          <p:cNvPicPr>
            <a:picLocks noChangeAspect="1"/>
          </p:cNvPicPr>
          <p:nvPr/>
        </p:nvPicPr>
        <p:blipFill>
          <a:blip r:embed="rId3"/>
          <a:stretch>
            <a:fillRect/>
          </a:stretch>
        </p:blipFill>
        <p:spPr>
          <a:xfrm>
            <a:off x="7328276" y="891618"/>
            <a:ext cx="1322678" cy="476381"/>
          </a:xfrm>
          <a:prstGeom prst="rect">
            <a:avLst/>
          </a:prstGeom>
        </p:spPr>
      </p:pic>
      <p:sp>
        <p:nvSpPr>
          <p:cNvPr id="7" name="Text Placeholder 1">
            <a:extLst>
              <a:ext uri="{FF2B5EF4-FFF2-40B4-BE49-F238E27FC236}">
                <a16:creationId xmlns:a16="http://schemas.microsoft.com/office/drawing/2014/main" id="{7A7CA031-E71D-4D64-96D6-12F8A0541745}"/>
              </a:ext>
            </a:extLst>
          </p:cNvPr>
          <p:cNvSpPr txBox="1">
            <a:spLocks/>
          </p:cNvSpPr>
          <p:nvPr/>
        </p:nvSpPr>
        <p:spPr>
          <a:xfrm>
            <a:off x="584200" y="2865841"/>
            <a:ext cx="4128563" cy="215900"/>
          </a:xfrm>
          <a:prstGeom prst="rect">
            <a:avLst/>
          </a:prstGeom>
        </p:spPr>
        <p:txBody>
          <a:bodyPr vert="horz" lIns="0" tIns="0" rIns="0" bIns="0"/>
          <a:lstStyle>
            <a:lvl1pPr marL="0" indent="0" algn="l" defTabSz="457200" rtl="0" eaLnBrk="1" latinLnBrk="0" hangingPunct="1">
              <a:spcBef>
                <a:spcPct val="20000"/>
              </a:spcBef>
              <a:buFont typeface="Arial"/>
              <a:buNone/>
              <a:defRPr sz="1400" kern="1200" cap="all" baseline="0">
                <a:solidFill>
                  <a:srgbClr val="2CABBD"/>
                </a:solidFill>
                <a:latin typeface=""/>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FF0000"/>
                </a:solidFill>
                <a:latin typeface="+mn-lt"/>
              </a:rPr>
              <a:t>&lt;insert presenter&gt;</a:t>
            </a:r>
          </a:p>
        </p:txBody>
      </p:sp>
      <p:sp>
        <p:nvSpPr>
          <p:cNvPr id="10" name="Text Placeholder 3">
            <a:extLst>
              <a:ext uri="{FF2B5EF4-FFF2-40B4-BE49-F238E27FC236}">
                <a16:creationId xmlns:a16="http://schemas.microsoft.com/office/drawing/2014/main" id="{62B9080D-2E74-4172-ADA9-17E7D066FE76}"/>
              </a:ext>
            </a:extLst>
          </p:cNvPr>
          <p:cNvSpPr txBox="1">
            <a:spLocks/>
          </p:cNvSpPr>
          <p:nvPr/>
        </p:nvSpPr>
        <p:spPr>
          <a:xfrm>
            <a:off x="489607" y="3383264"/>
            <a:ext cx="2392363" cy="42703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solidFill>
                  <a:srgbClr val="FF0000"/>
                </a:solidFill>
              </a:rPr>
              <a:t>&lt;Insert date&gt;</a:t>
            </a:r>
          </a:p>
        </p:txBody>
      </p:sp>
      <p:sp>
        <p:nvSpPr>
          <p:cNvPr id="2" name="TextBox 1">
            <a:extLst>
              <a:ext uri="{FF2B5EF4-FFF2-40B4-BE49-F238E27FC236}">
                <a16:creationId xmlns:a16="http://schemas.microsoft.com/office/drawing/2014/main" id="{E357A983-3E44-464F-A0CF-CB450D6AFDF7}"/>
              </a:ext>
            </a:extLst>
          </p:cNvPr>
          <p:cNvSpPr txBox="1"/>
          <p:nvPr/>
        </p:nvSpPr>
        <p:spPr>
          <a:xfrm>
            <a:off x="7249886" y="1634439"/>
            <a:ext cx="1698172" cy="369332"/>
          </a:xfrm>
          <a:prstGeom prst="rect">
            <a:avLst/>
          </a:prstGeom>
          <a:noFill/>
        </p:spPr>
        <p:txBody>
          <a:bodyPr wrap="square" rtlCol="0">
            <a:spAutoFit/>
          </a:bodyPr>
          <a:lstStyle/>
          <a:p>
            <a:r>
              <a:rPr lang="en-AU" dirty="0">
                <a:solidFill>
                  <a:srgbClr val="FF0000"/>
                </a:solidFill>
              </a:rPr>
              <a:t>&lt;insert logo&gt;</a:t>
            </a:r>
          </a:p>
        </p:txBody>
      </p:sp>
    </p:spTree>
    <p:extLst>
      <p:ext uri="{BB962C8B-B14F-4D97-AF65-F5344CB8AC3E}">
        <p14:creationId xmlns:p14="http://schemas.microsoft.com/office/powerpoint/2010/main" val="649655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latin typeface="+mn-lt"/>
              </a:rPr>
              <a:t>Resources</a:t>
            </a:r>
          </a:p>
        </p:txBody>
      </p:sp>
      <p:sp>
        <p:nvSpPr>
          <p:cNvPr id="6" name="Text Placeholder 5"/>
          <p:cNvSpPr>
            <a:spLocks noGrp="1"/>
          </p:cNvSpPr>
          <p:nvPr>
            <p:ph type="body" sz="quarter" idx="12"/>
          </p:nvPr>
        </p:nvSpPr>
        <p:spPr>
          <a:xfrm>
            <a:off x="552281" y="1158772"/>
            <a:ext cx="7971972" cy="3552928"/>
          </a:xfrm>
        </p:spPr>
        <p:txBody>
          <a:bodyPr/>
          <a:lstStyle/>
          <a:p>
            <a:pPr marL="285750" indent="-285750">
              <a:buFont typeface="Wingdings" panose="05000000000000000000" pitchFamily="2" charset="2"/>
              <a:buChar char="ü"/>
            </a:pPr>
            <a:endParaRPr lang="en-US" sz="1800" dirty="0">
              <a:latin typeface="+mn-lt"/>
            </a:endParaRPr>
          </a:p>
          <a:p>
            <a:r>
              <a:rPr lang="en-US" sz="1800" dirty="0">
                <a:latin typeface="+mn-lt"/>
              </a:rPr>
              <a:t>The following resources are available to help </a:t>
            </a:r>
            <a:r>
              <a:rPr lang="en-US" sz="1800" dirty="0">
                <a:solidFill>
                  <a:srgbClr val="FF0000"/>
                </a:solidFill>
                <a:latin typeface="+mn-lt"/>
              </a:rPr>
              <a:t>&lt;insert organisation&gt; </a:t>
            </a:r>
            <a:r>
              <a:rPr lang="en-US" sz="1800" dirty="0">
                <a:solidFill>
                  <a:schemeClr val="tx1"/>
                </a:solidFill>
                <a:latin typeface="+mn-lt"/>
              </a:rPr>
              <a:t>implement healthy eating strategies:</a:t>
            </a:r>
          </a:p>
          <a:p>
            <a:endParaRPr lang="en-US" sz="1800" b="1" dirty="0">
              <a:solidFill>
                <a:schemeClr val="tx1"/>
              </a:solidFill>
              <a:latin typeface="+mn-lt"/>
            </a:endParaRPr>
          </a:p>
          <a:p>
            <a:pPr marL="285750" indent="-285750">
              <a:buFont typeface="Arial" panose="020B0604020202020204" pitchFamily="34" charset="0"/>
              <a:buChar char="•"/>
            </a:pPr>
            <a:r>
              <a:rPr lang="en-US" sz="1800" b="1" dirty="0">
                <a:solidFill>
                  <a:schemeClr val="tx1"/>
                </a:solidFill>
                <a:latin typeface="+mn-lt"/>
              </a:rPr>
              <a:t>Vicsport</a:t>
            </a:r>
            <a:r>
              <a:rPr lang="en-US" sz="1800" dirty="0">
                <a:solidFill>
                  <a:schemeClr val="tx1"/>
                </a:solidFill>
                <a:latin typeface="+mn-lt"/>
              </a:rPr>
              <a:t> – </a:t>
            </a:r>
            <a:r>
              <a:rPr lang="en-US" sz="1800" dirty="0">
                <a:solidFill>
                  <a:schemeClr val="tx1"/>
                </a:solidFill>
                <a:latin typeface="+mn-lt"/>
                <a:hlinkClick r:id="rId3"/>
              </a:rPr>
              <a:t>Healthy Sport website</a:t>
            </a:r>
            <a:r>
              <a:rPr lang="en-US" sz="1800" dirty="0">
                <a:latin typeface="+mn-lt"/>
                <a:hlinkClick r:id="rId3"/>
              </a:rPr>
              <a:t> </a:t>
            </a:r>
            <a:r>
              <a:rPr lang="en-US" sz="1800" dirty="0">
                <a:latin typeface="+mn-lt"/>
              </a:rPr>
              <a:t>– includes useful tips, resources and case studies.</a:t>
            </a:r>
          </a:p>
          <a:p>
            <a:endParaRPr lang="en-US" sz="1800" dirty="0">
              <a:latin typeface="+mn-lt"/>
            </a:endParaRPr>
          </a:p>
          <a:p>
            <a:pPr marL="285750" indent="-285750">
              <a:buFont typeface="Arial" panose="020B0604020202020204" pitchFamily="34" charset="0"/>
              <a:buChar char="•"/>
            </a:pPr>
            <a:r>
              <a:rPr lang="en-US" sz="1800" b="1" dirty="0">
                <a:latin typeface="+mn-lt"/>
              </a:rPr>
              <a:t>VicHealth</a:t>
            </a:r>
            <a:r>
              <a:rPr lang="en-US" sz="1800" dirty="0">
                <a:latin typeface="+mn-lt"/>
              </a:rPr>
              <a:t> – </a:t>
            </a:r>
            <a:r>
              <a:rPr lang="en-US" sz="1800" dirty="0">
                <a:latin typeface="+mn-lt"/>
                <a:hlinkClick r:id="rId4"/>
              </a:rPr>
              <a:t>Healthy choice: the easy choice</a:t>
            </a:r>
            <a:r>
              <a:rPr lang="en-US" sz="1800" dirty="0">
                <a:latin typeface="+mn-lt"/>
              </a:rPr>
              <a:t> – includes case studies from sports who have implemented healthier food and drink choices in their settings.</a:t>
            </a:r>
          </a:p>
          <a:p>
            <a:endParaRPr lang="en-US" sz="1800" dirty="0">
              <a:latin typeface="+mn-lt"/>
            </a:endParaRPr>
          </a:p>
          <a:p>
            <a:pPr marL="285750" indent="-285750">
              <a:buFont typeface="Arial" panose="020B0604020202020204" pitchFamily="34" charset="0"/>
              <a:buChar char="•"/>
            </a:pPr>
            <a:r>
              <a:rPr lang="en-US" sz="1800" dirty="0">
                <a:latin typeface="+mn-lt"/>
                <a:hlinkClick r:id="rId5"/>
              </a:rPr>
              <a:t>Healthy Eating Advisory Service </a:t>
            </a:r>
            <a:r>
              <a:rPr lang="en-US" sz="1800" dirty="0">
                <a:latin typeface="+mn-lt"/>
              </a:rPr>
              <a:t>– includes information about healthy food and drink options, resources and advice.</a:t>
            </a:r>
          </a:p>
          <a:p>
            <a:endParaRPr lang="en-US" sz="1800" dirty="0">
              <a:latin typeface="+mn-lt"/>
            </a:endParaRPr>
          </a:p>
          <a:p>
            <a:pPr marL="285750" indent="-285750">
              <a:buFont typeface="Arial" panose="020B0604020202020204" pitchFamily="34" charset="0"/>
              <a:buChar char="•"/>
            </a:pPr>
            <a:endParaRPr lang="en-US" sz="1800" dirty="0">
              <a:latin typeface="+mn-lt"/>
            </a:endParaRPr>
          </a:p>
          <a:p>
            <a:endParaRPr lang="en-US" sz="1800" dirty="0">
              <a:latin typeface="+mn-lt"/>
            </a:endParaRPr>
          </a:p>
          <a:p>
            <a:endParaRPr lang="en-US" sz="1800" dirty="0">
              <a:latin typeface="+mn-lt"/>
            </a:endParaRPr>
          </a:p>
          <a:p>
            <a:pPr marL="285750" indent="-285750">
              <a:buFont typeface="Wingdings" panose="05000000000000000000" pitchFamily="2" charset="2"/>
              <a:buChar char="ü"/>
            </a:pPr>
            <a:endParaRPr lang="en-US" sz="1800" dirty="0">
              <a:latin typeface="+mn-lt"/>
            </a:endParaRPr>
          </a:p>
          <a:p>
            <a:endParaRPr lang="en-US" sz="1200" dirty="0">
              <a:latin typeface="+mn-lt"/>
            </a:endParaRPr>
          </a:p>
          <a:p>
            <a:endParaRPr lang="en-US" sz="1800" dirty="0">
              <a:latin typeface="+mn-lt"/>
            </a:endParaRPr>
          </a:p>
          <a:p>
            <a:endParaRPr lang="en-US" sz="1800" dirty="0">
              <a:latin typeface="+mn-lt"/>
            </a:endParaRPr>
          </a:p>
        </p:txBody>
      </p:sp>
      <p:sp>
        <p:nvSpPr>
          <p:cNvPr id="8" name="Text Placeholder 7"/>
          <p:cNvSpPr>
            <a:spLocks noGrp="1"/>
          </p:cNvSpPr>
          <p:nvPr>
            <p:ph type="body" sz="quarter" idx="14"/>
          </p:nvPr>
        </p:nvSpPr>
        <p:spPr/>
        <p:txBody>
          <a:bodyPr/>
          <a:lstStyle/>
          <a:p>
            <a:r>
              <a:rPr lang="en-US" dirty="0">
                <a:latin typeface="+mn-lt"/>
              </a:rPr>
              <a:t>Healthy eating</a:t>
            </a:r>
          </a:p>
        </p:txBody>
      </p:sp>
      <p:pic>
        <p:nvPicPr>
          <p:cNvPr id="9" name="Picture 8">
            <a:extLst>
              <a:ext uri="{FF2B5EF4-FFF2-40B4-BE49-F238E27FC236}">
                <a16:creationId xmlns:a16="http://schemas.microsoft.com/office/drawing/2014/main" id="{E15BA79E-236A-42EB-A19A-8EE8F20CA491}"/>
              </a:ext>
            </a:extLst>
          </p:cNvPr>
          <p:cNvPicPr>
            <a:picLocks noChangeAspect="1"/>
          </p:cNvPicPr>
          <p:nvPr/>
        </p:nvPicPr>
        <p:blipFill>
          <a:blip r:embed="rId6"/>
          <a:stretch>
            <a:fillRect/>
          </a:stretch>
        </p:blipFill>
        <p:spPr>
          <a:xfrm>
            <a:off x="7328276" y="891618"/>
            <a:ext cx="1322678" cy="476381"/>
          </a:xfrm>
          <a:prstGeom prst="rect">
            <a:avLst/>
          </a:prstGeom>
        </p:spPr>
      </p:pic>
      <p:sp>
        <p:nvSpPr>
          <p:cNvPr id="7" name="TextBox 6">
            <a:extLst>
              <a:ext uri="{FF2B5EF4-FFF2-40B4-BE49-F238E27FC236}">
                <a16:creationId xmlns:a16="http://schemas.microsoft.com/office/drawing/2014/main" id="{81FD99AD-9782-4FD4-B484-D1942AFCEA5E}"/>
              </a:ext>
            </a:extLst>
          </p:cNvPr>
          <p:cNvSpPr txBox="1"/>
          <p:nvPr/>
        </p:nvSpPr>
        <p:spPr>
          <a:xfrm>
            <a:off x="5309118" y="513184"/>
            <a:ext cx="1698172" cy="369332"/>
          </a:xfrm>
          <a:prstGeom prst="rect">
            <a:avLst/>
          </a:prstGeom>
          <a:noFill/>
        </p:spPr>
        <p:txBody>
          <a:bodyPr wrap="square" rtlCol="0">
            <a:spAutoFit/>
          </a:bodyPr>
          <a:lstStyle/>
          <a:p>
            <a:r>
              <a:rPr lang="en-AU" dirty="0">
                <a:solidFill>
                  <a:srgbClr val="FF0000"/>
                </a:solidFill>
              </a:rPr>
              <a:t>&lt;insert logo&gt;</a:t>
            </a:r>
          </a:p>
        </p:txBody>
      </p:sp>
    </p:spTree>
    <p:extLst>
      <p:ext uri="{BB962C8B-B14F-4D97-AF65-F5344CB8AC3E}">
        <p14:creationId xmlns:p14="http://schemas.microsoft.com/office/powerpoint/2010/main" val="1568619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552281" y="1158772"/>
            <a:ext cx="7971972" cy="3552928"/>
          </a:xfrm>
        </p:spPr>
        <p:txBody>
          <a:bodyPr/>
          <a:lstStyle/>
          <a:p>
            <a:endParaRPr lang="en-US" sz="1800" dirty="0">
              <a:latin typeface="+mn-lt"/>
            </a:endParaRPr>
          </a:p>
          <a:p>
            <a:endParaRPr lang="en-US" sz="1800" dirty="0">
              <a:latin typeface="+mn-lt"/>
            </a:endParaRPr>
          </a:p>
          <a:p>
            <a:endParaRPr lang="en-US" sz="1800" dirty="0">
              <a:latin typeface="+mn-lt"/>
            </a:endParaRPr>
          </a:p>
          <a:p>
            <a:pPr marL="285750" indent="-285750">
              <a:buFont typeface="Wingdings" panose="05000000000000000000" pitchFamily="2" charset="2"/>
              <a:buChar char="ü"/>
            </a:pPr>
            <a:endParaRPr lang="en-US" sz="1800" dirty="0">
              <a:latin typeface="+mn-lt"/>
            </a:endParaRPr>
          </a:p>
          <a:p>
            <a:endParaRPr lang="en-US" sz="1200" dirty="0">
              <a:latin typeface="+mn-lt"/>
            </a:endParaRPr>
          </a:p>
          <a:p>
            <a:endParaRPr lang="en-US" sz="1800" dirty="0">
              <a:latin typeface="+mn-lt"/>
            </a:endParaRPr>
          </a:p>
          <a:p>
            <a:endParaRPr lang="en-US" sz="1800" dirty="0">
              <a:latin typeface="+mn-lt"/>
            </a:endParaRPr>
          </a:p>
        </p:txBody>
      </p:sp>
      <p:pic>
        <p:nvPicPr>
          <p:cNvPr id="9" name="Picture 8">
            <a:extLst>
              <a:ext uri="{FF2B5EF4-FFF2-40B4-BE49-F238E27FC236}">
                <a16:creationId xmlns:a16="http://schemas.microsoft.com/office/drawing/2014/main" id="{E15BA79E-236A-42EB-A19A-8EE8F20CA491}"/>
              </a:ext>
            </a:extLst>
          </p:cNvPr>
          <p:cNvPicPr>
            <a:picLocks noChangeAspect="1"/>
          </p:cNvPicPr>
          <p:nvPr/>
        </p:nvPicPr>
        <p:blipFill>
          <a:blip r:embed="rId3"/>
          <a:stretch>
            <a:fillRect/>
          </a:stretch>
        </p:blipFill>
        <p:spPr>
          <a:xfrm>
            <a:off x="7328276" y="891618"/>
            <a:ext cx="1322678" cy="476381"/>
          </a:xfrm>
          <a:prstGeom prst="rect">
            <a:avLst/>
          </a:prstGeom>
        </p:spPr>
      </p:pic>
      <p:sp>
        <p:nvSpPr>
          <p:cNvPr id="7" name="TextBox 6">
            <a:extLst>
              <a:ext uri="{FF2B5EF4-FFF2-40B4-BE49-F238E27FC236}">
                <a16:creationId xmlns:a16="http://schemas.microsoft.com/office/drawing/2014/main" id="{48951AAE-D28F-43BA-9C34-53CFED93AF19}"/>
              </a:ext>
            </a:extLst>
          </p:cNvPr>
          <p:cNvSpPr txBox="1"/>
          <p:nvPr/>
        </p:nvSpPr>
        <p:spPr>
          <a:xfrm>
            <a:off x="7328276" y="1635153"/>
            <a:ext cx="1698172" cy="369332"/>
          </a:xfrm>
          <a:prstGeom prst="rect">
            <a:avLst/>
          </a:prstGeom>
          <a:noFill/>
        </p:spPr>
        <p:txBody>
          <a:bodyPr wrap="square" rtlCol="0">
            <a:spAutoFit/>
          </a:bodyPr>
          <a:lstStyle/>
          <a:p>
            <a:r>
              <a:rPr lang="en-AU" dirty="0">
                <a:solidFill>
                  <a:srgbClr val="FF0000"/>
                </a:solidFill>
              </a:rPr>
              <a:t>&lt;insert logo&gt;</a:t>
            </a:r>
          </a:p>
        </p:txBody>
      </p:sp>
      <p:pic>
        <p:nvPicPr>
          <p:cNvPr id="4" name="Picture 3">
            <a:extLst>
              <a:ext uri="{FF2B5EF4-FFF2-40B4-BE49-F238E27FC236}">
                <a16:creationId xmlns:a16="http://schemas.microsoft.com/office/drawing/2014/main" id="{E750D9BE-F93E-4C62-A888-D8B6A91892C7}"/>
              </a:ext>
            </a:extLst>
          </p:cNvPr>
          <p:cNvPicPr>
            <a:picLocks noChangeAspect="1"/>
          </p:cNvPicPr>
          <p:nvPr/>
        </p:nvPicPr>
        <p:blipFill>
          <a:blip r:embed="rId4"/>
          <a:stretch>
            <a:fillRect/>
          </a:stretch>
        </p:blipFill>
        <p:spPr>
          <a:xfrm>
            <a:off x="2054785" y="177551"/>
            <a:ext cx="3770987" cy="4631170"/>
          </a:xfrm>
          <a:prstGeom prst="rect">
            <a:avLst/>
          </a:prstGeom>
        </p:spPr>
      </p:pic>
    </p:spTree>
    <p:extLst>
      <p:ext uri="{BB962C8B-B14F-4D97-AF65-F5344CB8AC3E}">
        <p14:creationId xmlns:p14="http://schemas.microsoft.com/office/powerpoint/2010/main" val="2691767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sz="1800" dirty="0">
                <a:latin typeface="+mn-lt"/>
              </a:rPr>
              <a:t>Why is it important?</a:t>
            </a:r>
          </a:p>
        </p:txBody>
      </p:sp>
      <p:sp>
        <p:nvSpPr>
          <p:cNvPr id="6" name="Text Placeholder 5"/>
          <p:cNvSpPr>
            <a:spLocks noGrp="1"/>
          </p:cNvSpPr>
          <p:nvPr>
            <p:ph type="body" sz="quarter" idx="12"/>
          </p:nvPr>
        </p:nvSpPr>
        <p:spPr>
          <a:xfrm>
            <a:off x="584199" y="1419225"/>
            <a:ext cx="4417009" cy="2936875"/>
          </a:xfrm>
        </p:spPr>
        <p:txBody>
          <a:bodyPr/>
          <a:lstStyle/>
          <a:p>
            <a:pPr marL="285750" indent="-285750">
              <a:buFont typeface="Wingdings" panose="05000000000000000000" pitchFamily="2" charset="2"/>
              <a:buChar char="q"/>
            </a:pPr>
            <a:r>
              <a:rPr lang="en-US" sz="1800" dirty="0">
                <a:latin typeface="+mn-lt"/>
              </a:rPr>
              <a:t>Around half of Victorian adults are overweight or obese.</a:t>
            </a:r>
          </a:p>
          <a:p>
            <a:pPr marL="285750" indent="-285750">
              <a:buFont typeface="Wingdings" panose="05000000000000000000" pitchFamily="2" charset="2"/>
              <a:buChar char="q"/>
            </a:pPr>
            <a:endParaRPr lang="en-US" sz="1800" dirty="0">
              <a:latin typeface="+mn-lt"/>
            </a:endParaRPr>
          </a:p>
          <a:p>
            <a:pPr marL="285750" indent="-285750">
              <a:buFont typeface="Wingdings" panose="05000000000000000000" pitchFamily="2" charset="2"/>
              <a:buChar char="q"/>
            </a:pPr>
            <a:r>
              <a:rPr lang="en-US" sz="1800" dirty="0">
                <a:latin typeface="+mn-lt"/>
              </a:rPr>
              <a:t>Only 5% of adults and children are eating the recommended daily amount of fruit and vegetables</a:t>
            </a:r>
          </a:p>
          <a:p>
            <a:pPr marL="285750" indent="-285750">
              <a:buFont typeface="Wingdings" panose="05000000000000000000" pitchFamily="2" charset="2"/>
              <a:buChar char="q"/>
            </a:pPr>
            <a:endParaRPr lang="en-US" sz="1800" dirty="0">
              <a:latin typeface="+mn-lt"/>
            </a:endParaRPr>
          </a:p>
          <a:p>
            <a:pPr marL="285750" indent="-285750">
              <a:buFont typeface="Wingdings" panose="05000000000000000000" pitchFamily="2" charset="2"/>
              <a:buChar char="q"/>
            </a:pPr>
            <a:r>
              <a:rPr lang="en-US" sz="1800" dirty="0">
                <a:latin typeface="+mn-lt"/>
              </a:rPr>
              <a:t>47% of children consume sugar sweetened beverages daily</a:t>
            </a:r>
          </a:p>
          <a:p>
            <a:endParaRPr lang="en-US" sz="1800" dirty="0">
              <a:latin typeface="+mn-lt"/>
            </a:endParaRPr>
          </a:p>
          <a:p>
            <a:pPr marL="285750" indent="-285750">
              <a:buFont typeface="Wingdings" panose="05000000000000000000" pitchFamily="2" charset="2"/>
              <a:buChar char="ü"/>
            </a:pPr>
            <a:endParaRPr lang="en-US" sz="1800" dirty="0">
              <a:latin typeface="+mn-lt"/>
            </a:endParaRPr>
          </a:p>
        </p:txBody>
      </p:sp>
      <p:sp>
        <p:nvSpPr>
          <p:cNvPr id="8" name="Text Placeholder 7"/>
          <p:cNvSpPr>
            <a:spLocks noGrp="1"/>
          </p:cNvSpPr>
          <p:nvPr>
            <p:ph type="body" sz="quarter" idx="14"/>
          </p:nvPr>
        </p:nvSpPr>
        <p:spPr/>
        <p:txBody>
          <a:bodyPr/>
          <a:lstStyle/>
          <a:p>
            <a:r>
              <a:rPr lang="en-US" dirty="0">
                <a:latin typeface="+mn-lt"/>
              </a:rPr>
              <a:t>Healthy eating</a:t>
            </a:r>
          </a:p>
        </p:txBody>
      </p:sp>
      <p:pic>
        <p:nvPicPr>
          <p:cNvPr id="9" name="Picture 8">
            <a:extLst>
              <a:ext uri="{FF2B5EF4-FFF2-40B4-BE49-F238E27FC236}">
                <a16:creationId xmlns:a16="http://schemas.microsoft.com/office/drawing/2014/main" id="{E15BA79E-236A-42EB-A19A-8EE8F20CA491}"/>
              </a:ext>
            </a:extLst>
          </p:cNvPr>
          <p:cNvPicPr>
            <a:picLocks noChangeAspect="1"/>
          </p:cNvPicPr>
          <p:nvPr/>
        </p:nvPicPr>
        <p:blipFill>
          <a:blip r:embed="rId3"/>
          <a:stretch>
            <a:fillRect/>
          </a:stretch>
        </p:blipFill>
        <p:spPr>
          <a:xfrm>
            <a:off x="7328276" y="891618"/>
            <a:ext cx="1322678" cy="476381"/>
          </a:xfrm>
          <a:prstGeom prst="rect">
            <a:avLst/>
          </a:prstGeom>
        </p:spPr>
      </p:pic>
      <p:sp>
        <p:nvSpPr>
          <p:cNvPr id="7" name="TextBox 6">
            <a:extLst>
              <a:ext uri="{FF2B5EF4-FFF2-40B4-BE49-F238E27FC236}">
                <a16:creationId xmlns:a16="http://schemas.microsoft.com/office/drawing/2014/main" id="{F1523178-994B-44CE-84A1-289E2DE0C4E7}"/>
              </a:ext>
            </a:extLst>
          </p:cNvPr>
          <p:cNvSpPr txBox="1"/>
          <p:nvPr/>
        </p:nvSpPr>
        <p:spPr>
          <a:xfrm>
            <a:off x="5309118" y="513184"/>
            <a:ext cx="1698172" cy="369332"/>
          </a:xfrm>
          <a:prstGeom prst="rect">
            <a:avLst/>
          </a:prstGeom>
          <a:noFill/>
        </p:spPr>
        <p:txBody>
          <a:bodyPr wrap="square" rtlCol="0">
            <a:spAutoFit/>
          </a:bodyPr>
          <a:lstStyle/>
          <a:p>
            <a:r>
              <a:rPr lang="en-AU" dirty="0">
                <a:solidFill>
                  <a:srgbClr val="FF0000"/>
                </a:solidFill>
              </a:rPr>
              <a:t>&lt;insert logo&gt;</a:t>
            </a:r>
          </a:p>
        </p:txBody>
      </p:sp>
      <p:pic>
        <p:nvPicPr>
          <p:cNvPr id="1026" name="Picture 2" descr="Image result for junk food">
            <a:extLst>
              <a:ext uri="{FF2B5EF4-FFF2-40B4-BE49-F238E27FC236}">
                <a16:creationId xmlns:a16="http://schemas.microsoft.com/office/drawing/2014/main" id="{CBF01A00-DC26-4680-BB9B-880AAA9083A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09118" y="1493870"/>
            <a:ext cx="1614671" cy="7955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junk food soft drink">
            <a:extLst>
              <a:ext uri="{FF2B5EF4-FFF2-40B4-BE49-F238E27FC236}">
                <a16:creationId xmlns:a16="http://schemas.microsoft.com/office/drawing/2014/main" id="{4B9053C7-3BB9-4C8C-83A5-381BAE6603B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31699" y="1493869"/>
            <a:ext cx="1363818" cy="7955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95ED772-46C4-49E7-B0AB-FB0603202A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09118" y="2649507"/>
            <a:ext cx="3326437" cy="14553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9757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sz="1800" dirty="0">
                <a:latin typeface="+mn-lt"/>
              </a:rPr>
              <a:t>Who else is doing it?</a:t>
            </a:r>
          </a:p>
        </p:txBody>
      </p:sp>
      <p:sp>
        <p:nvSpPr>
          <p:cNvPr id="8" name="Text Placeholder 7"/>
          <p:cNvSpPr>
            <a:spLocks noGrp="1"/>
          </p:cNvSpPr>
          <p:nvPr>
            <p:ph type="body" sz="quarter" idx="14"/>
          </p:nvPr>
        </p:nvSpPr>
        <p:spPr/>
        <p:txBody>
          <a:bodyPr/>
          <a:lstStyle/>
          <a:p>
            <a:r>
              <a:rPr lang="en-US" dirty="0">
                <a:latin typeface="+mn-lt"/>
              </a:rPr>
              <a:t>Healthy eating</a:t>
            </a:r>
          </a:p>
        </p:txBody>
      </p:sp>
      <p:pic>
        <p:nvPicPr>
          <p:cNvPr id="9" name="Picture 8">
            <a:extLst>
              <a:ext uri="{FF2B5EF4-FFF2-40B4-BE49-F238E27FC236}">
                <a16:creationId xmlns:a16="http://schemas.microsoft.com/office/drawing/2014/main" id="{E15BA79E-236A-42EB-A19A-8EE8F20CA491}"/>
              </a:ext>
            </a:extLst>
          </p:cNvPr>
          <p:cNvPicPr>
            <a:picLocks noChangeAspect="1"/>
          </p:cNvPicPr>
          <p:nvPr/>
        </p:nvPicPr>
        <p:blipFill>
          <a:blip r:embed="rId3"/>
          <a:stretch>
            <a:fillRect/>
          </a:stretch>
        </p:blipFill>
        <p:spPr>
          <a:xfrm>
            <a:off x="7328276" y="891618"/>
            <a:ext cx="1322678" cy="476381"/>
          </a:xfrm>
          <a:prstGeom prst="rect">
            <a:avLst/>
          </a:prstGeom>
        </p:spPr>
      </p:pic>
      <p:sp>
        <p:nvSpPr>
          <p:cNvPr id="7" name="TextBox 6">
            <a:extLst>
              <a:ext uri="{FF2B5EF4-FFF2-40B4-BE49-F238E27FC236}">
                <a16:creationId xmlns:a16="http://schemas.microsoft.com/office/drawing/2014/main" id="{F1523178-994B-44CE-84A1-289E2DE0C4E7}"/>
              </a:ext>
            </a:extLst>
          </p:cNvPr>
          <p:cNvSpPr txBox="1"/>
          <p:nvPr/>
        </p:nvSpPr>
        <p:spPr>
          <a:xfrm>
            <a:off x="5309118" y="513184"/>
            <a:ext cx="1698172" cy="369332"/>
          </a:xfrm>
          <a:prstGeom prst="rect">
            <a:avLst/>
          </a:prstGeom>
          <a:noFill/>
        </p:spPr>
        <p:txBody>
          <a:bodyPr wrap="square" rtlCol="0">
            <a:spAutoFit/>
          </a:bodyPr>
          <a:lstStyle/>
          <a:p>
            <a:r>
              <a:rPr lang="en-AU" dirty="0">
                <a:solidFill>
                  <a:srgbClr val="FF0000"/>
                </a:solidFill>
              </a:rPr>
              <a:t>&lt;insert logo&gt;</a:t>
            </a:r>
          </a:p>
        </p:txBody>
      </p:sp>
      <p:sp>
        <p:nvSpPr>
          <p:cNvPr id="2" name="TextBox 1">
            <a:extLst>
              <a:ext uri="{FF2B5EF4-FFF2-40B4-BE49-F238E27FC236}">
                <a16:creationId xmlns:a16="http://schemas.microsoft.com/office/drawing/2014/main" id="{1DF1CD2E-2703-47DD-BCB6-DAB78525FDFC}"/>
              </a:ext>
            </a:extLst>
          </p:cNvPr>
          <p:cNvSpPr txBox="1"/>
          <p:nvPr/>
        </p:nvSpPr>
        <p:spPr>
          <a:xfrm>
            <a:off x="584199" y="2910836"/>
            <a:ext cx="7864231" cy="646331"/>
          </a:xfrm>
          <a:prstGeom prst="rect">
            <a:avLst/>
          </a:prstGeom>
          <a:noFill/>
        </p:spPr>
        <p:txBody>
          <a:bodyPr wrap="square" rtlCol="0">
            <a:spAutoFit/>
          </a:bodyPr>
          <a:lstStyle/>
          <a:p>
            <a:r>
              <a:rPr lang="en-AU" b="1" dirty="0"/>
              <a:t>Three (3) in four (4) people want access to healthier food and drinks in Victorian sporting venues</a:t>
            </a:r>
            <a:r>
              <a:rPr lang="en-AU" dirty="0"/>
              <a:t>.  </a:t>
            </a:r>
          </a:p>
        </p:txBody>
      </p:sp>
      <p:sp>
        <p:nvSpPr>
          <p:cNvPr id="11" name="TextBox 10">
            <a:extLst>
              <a:ext uri="{FF2B5EF4-FFF2-40B4-BE49-F238E27FC236}">
                <a16:creationId xmlns:a16="http://schemas.microsoft.com/office/drawing/2014/main" id="{AD09D382-075B-43D5-A829-965D94078AE9}"/>
              </a:ext>
            </a:extLst>
          </p:cNvPr>
          <p:cNvSpPr txBox="1"/>
          <p:nvPr/>
        </p:nvSpPr>
        <p:spPr>
          <a:xfrm>
            <a:off x="584200" y="3622676"/>
            <a:ext cx="7458788" cy="369332"/>
          </a:xfrm>
          <a:prstGeom prst="rect">
            <a:avLst/>
          </a:prstGeom>
          <a:noFill/>
        </p:spPr>
        <p:txBody>
          <a:bodyPr wrap="square" rtlCol="0">
            <a:spAutoFit/>
          </a:bodyPr>
          <a:lstStyle/>
          <a:p>
            <a:r>
              <a:rPr lang="en-AU" dirty="0">
                <a:solidFill>
                  <a:srgbClr val="FF0000"/>
                </a:solidFill>
              </a:rPr>
              <a:t>&lt;insert link to a relevant case study &gt;</a:t>
            </a:r>
          </a:p>
        </p:txBody>
      </p:sp>
      <p:sp>
        <p:nvSpPr>
          <p:cNvPr id="3" name="TextBox 2">
            <a:extLst>
              <a:ext uri="{FF2B5EF4-FFF2-40B4-BE49-F238E27FC236}">
                <a16:creationId xmlns:a16="http://schemas.microsoft.com/office/drawing/2014/main" id="{6AD9377E-D2CD-49E0-B6BB-A2B9FD6936C8}"/>
              </a:ext>
            </a:extLst>
          </p:cNvPr>
          <p:cNvSpPr txBox="1"/>
          <p:nvPr/>
        </p:nvSpPr>
        <p:spPr>
          <a:xfrm>
            <a:off x="584201" y="1367999"/>
            <a:ext cx="7582876" cy="1477328"/>
          </a:xfrm>
          <a:prstGeom prst="rect">
            <a:avLst/>
          </a:prstGeom>
          <a:noFill/>
        </p:spPr>
        <p:txBody>
          <a:bodyPr wrap="square" rtlCol="0">
            <a:spAutoFit/>
          </a:bodyPr>
          <a:lstStyle/>
          <a:p>
            <a:pPr marL="285750" indent="-285750">
              <a:buFont typeface="Wingdings" panose="05000000000000000000" pitchFamily="2" charset="2"/>
              <a:buChar char="q"/>
            </a:pPr>
            <a:r>
              <a:rPr lang="en-AU" dirty="0"/>
              <a:t>Public settings and organisations across Victoria have already made the change to promote and provide healthier food and drink choices</a:t>
            </a:r>
          </a:p>
          <a:p>
            <a:endParaRPr lang="en-AU" dirty="0"/>
          </a:p>
          <a:p>
            <a:pPr marL="285750" indent="-285750">
              <a:buFont typeface="Wingdings" panose="05000000000000000000" pitchFamily="2" charset="2"/>
              <a:buChar char="q"/>
            </a:pPr>
            <a:r>
              <a:rPr lang="en-AU" dirty="0"/>
              <a:t>Settings include: Early learning centres, schools, hospitals, universities, workplaces and sport &amp; recreation centres </a:t>
            </a:r>
          </a:p>
        </p:txBody>
      </p:sp>
    </p:spTree>
    <p:extLst>
      <p:ext uri="{BB962C8B-B14F-4D97-AF65-F5344CB8AC3E}">
        <p14:creationId xmlns:p14="http://schemas.microsoft.com/office/powerpoint/2010/main" val="4251788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sz="1800" dirty="0">
                <a:latin typeface="+mn-lt"/>
              </a:rPr>
              <a:t>WHY US?</a:t>
            </a:r>
          </a:p>
        </p:txBody>
      </p:sp>
      <p:sp>
        <p:nvSpPr>
          <p:cNvPr id="6" name="Text Placeholder 5"/>
          <p:cNvSpPr>
            <a:spLocks noGrp="1"/>
          </p:cNvSpPr>
          <p:nvPr>
            <p:ph type="body" sz="quarter" idx="12"/>
          </p:nvPr>
        </p:nvSpPr>
        <p:spPr>
          <a:xfrm>
            <a:off x="584199" y="1367999"/>
            <a:ext cx="7486781" cy="908670"/>
          </a:xfrm>
        </p:spPr>
        <p:txBody>
          <a:bodyPr/>
          <a:lstStyle/>
          <a:p>
            <a:r>
              <a:rPr lang="en-US" sz="1800" dirty="0">
                <a:solidFill>
                  <a:srgbClr val="FF0000"/>
                </a:solidFill>
                <a:latin typeface="+mn-lt"/>
              </a:rPr>
              <a:t>&lt;Insert organisation&gt; </a:t>
            </a:r>
            <a:r>
              <a:rPr lang="en-US" sz="1800" b="1" dirty="0">
                <a:latin typeface="+mn-lt"/>
              </a:rPr>
              <a:t>will demonstrate leadership </a:t>
            </a:r>
            <a:r>
              <a:rPr lang="en-US" sz="1800" dirty="0">
                <a:latin typeface="+mn-lt"/>
              </a:rPr>
              <a:t>by promoting healthy eating for staff, volunteers, coaches, participants, officials and family members.</a:t>
            </a:r>
          </a:p>
          <a:p>
            <a:endParaRPr lang="en-US" sz="1800" dirty="0">
              <a:latin typeface="+mn-lt"/>
            </a:endParaRPr>
          </a:p>
          <a:p>
            <a:pPr marL="285750" indent="-285750">
              <a:buFont typeface="Wingdings" panose="05000000000000000000" pitchFamily="2" charset="2"/>
              <a:buChar char="ü"/>
            </a:pPr>
            <a:endParaRPr lang="en-US" sz="1000" dirty="0">
              <a:latin typeface="+mn-lt"/>
            </a:endParaRPr>
          </a:p>
          <a:p>
            <a:endParaRPr lang="en-US" sz="1200" dirty="0">
              <a:latin typeface="+mn-lt"/>
            </a:endParaRPr>
          </a:p>
          <a:p>
            <a:endParaRPr lang="en-US" sz="1800" dirty="0">
              <a:latin typeface="+mn-lt"/>
            </a:endParaRPr>
          </a:p>
          <a:p>
            <a:endParaRPr lang="en-US" sz="1800" dirty="0">
              <a:latin typeface="+mn-lt"/>
            </a:endParaRPr>
          </a:p>
        </p:txBody>
      </p:sp>
      <p:sp>
        <p:nvSpPr>
          <p:cNvPr id="8" name="Text Placeholder 7"/>
          <p:cNvSpPr>
            <a:spLocks noGrp="1"/>
          </p:cNvSpPr>
          <p:nvPr>
            <p:ph type="body" sz="quarter" idx="14"/>
          </p:nvPr>
        </p:nvSpPr>
        <p:spPr/>
        <p:txBody>
          <a:bodyPr/>
          <a:lstStyle/>
          <a:p>
            <a:r>
              <a:rPr lang="en-US" dirty="0">
                <a:latin typeface="+mn-lt"/>
              </a:rPr>
              <a:t>Healthy eating</a:t>
            </a:r>
          </a:p>
        </p:txBody>
      </p:sp>
      <p:pic>
        <p:nvPicPr>
          <p:cNvPr id="9" name="Picture 8">
            <a:extLst>
              <a:ext uri="{FF2B5EF4-FFF2-40B4-BE49-F238E27FC236}">
                <a16:creationId xmlns:a16="http://schemas.microsoft.com/office/drawing/2014/main" id="{E15BA79E-236A-42EB-A19A-8EE8F20CA491}"/>
              </a:ext>
            </a:extLst>
          </p:cNvPr>
          <p:cNvPicPr>
            <a:picLocks noChangeAspect="1"/>
          </p:cNvPicPr>
          <p:nvPr/>
        </p:nvPicPr>
        <p:blipFill>
          <a:blip r:embed="rId3"/>
          <a:stretch>
            <a:fillRect/>
          </a:stretch>
        </p:blipFill>
        <p:spPr>
          <a:xfrm>
            <a:off x="7328276" y="891618"/>
            <a:ext cx="1322678" cy="476381"/>
          </a:xfrm>
          <a:prstGeom prst="rect">
            <a:avLst/>
          </a:prstGeom>
        </p:spPr>
      </p:pic>
      <p:sp>
        <p:nvSpPr>
          <p:cNvPr id="7" name="TextBox 6">
            <a:extLst>
              <a:ext uri="{FF2B5EF4-FFF2-40B4-BE49-F238E27FC236}">
                <a16:creationId xmlns:a16="http://schemas.microsoft.com/office/drawing/2014/main" id="{235F6BED-1402-4AC5-834E-C29B43A54C41}"/>
              </a:ext>
            </a:extLst>
          </p:cNvPr>
          <p:cNvSpPr txBox="1"/>
          <p:nvPr/>
        </p:nvSpPr>
        <p:spPr>
          <a:xfrm>
            <a:off x="5309118" y="513184"/>
            <a:ext cx="1698172" cy="369332"/>
          </a:xfrm>
          <a:prstGeom prst="rect">
            <a:avLst/>
          </a:prstGeom>
          <a:noFill/>
        </p:spPr>
        <p:txBody>
          <a:bodyPr wrap="square" rtlCol="0">
            <a:spAutoFit/>
          </a:bodyPr>
          <a:lstStyle/>
          <a:p>
            <a:r>
              <a:rPr lang="en-AU" dirty="0">
                <a:solidFill>
                  <a:srgbClr val="FF0000"/>
                </a:solidFill>
              </a:rPr>
              <a:t>&lt;insert logo&gt;</a:t>
            </a:r>
          </a:p>
        </p:txBody>
      </p:sp>
      <p:sp>
        <p:nvSpPr>
          <p:cNvPr id="2" name="TextBox 1">
            <a:extLst>
              <a:ext uri="{FF2B5EF4-FFF2-40B4-BE49-F238E27FC236}">
                <a16:creationId xmlns:a16="http://schemas.microsoft.com/office/drawing/2014/main" id="{51D1D7A0-71C1-4942-ABB1-68C2C52A4C20}"/>
              </a:ext>
            </a:extLst>
          </p:cNvPr>
          <p:cNvSpPr txBox="1"/>
          <p:nvPr/>
        </p:nvSpPr>
        <p:spPr>
          <a:xfrm>
            <a:off x="5296158" y="2447075"/>
            <a:ext cx="3847842" cy="1846659"/>
          </a:xfrm>
          <a:prstGeom prst="rect">
            <a:avLst/>
          </a:prstGeom>
          <a:noFill/>
        </p:spPr>
        <p:txBody>
          <a:bodyPr wrap="square" rtlCol="0">
            <a:spAutoFit/>
          </a:bodyPr>
          <a:lstStyle/>
          <a:p>
            <a:r>
              <a:rPr lang="en-US" sz="1600" b="1" i="1" dirty="0"/>
              <a:t>“Introducing healthy food into our </a:t>
            </a:r>
            <a:r>
              <a:rPr lang="en-US" sz="1600" b="1" i="1" dirty="0" err="1"/>
              <a:t>NetSetGo</a:t>
            </a:r>
            <a:r>
              <a:rPr lang="en-US" sz="1600" b="1" i="1" dirty="0"/>
              <a:t> program not only allows the participants to take on the healthy food habits, but also ensures they have enough energy to play at their best” – </a:t>
            </a:r>
            <a:r>
              <a:rPr lang="en-US" sz="1600" i="1" dirty="0"/>
              <a:t>Netball Victoria (2017)</a:t>
            </a:r>
          </a:p>
          <a:p>
            <a:endParaRPr lang="en-AU" dirty="0"/>
          </a:p>
        </p:txBody>
      </p:sp>
      <p:pic>
        <p:nvPicPr>
          <p:cNvPr id="3" name="Picture 2">
            <a:extLst>
              <a:ext uri="{FF2B5EF4-FFF2-40B4-BE49-F238E27FC236}">
                <a16:creationId xmlns:a16="http://schemas.microsoft.com/office/drawing/2014/main" id="{FA65A2ED-87A3-450F-85AE-3911ED03F2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4199" y="2178141"/>
            <a:ext cx="4305648" cy="2384528"/>
          </a:xfrm>
          <a:prstGeom prst="rect">
            <a:avLst/>
          </a:prstGeom>
        </p:spPr>
      </p:pic>
    </p:spTree>
    <p:extLst>
      <p:ext uri="{BB962C8B-B14F-4D97-AF65-F5344CB8AC3E}">
        <p14:creationId xmlns:p14="http://schemas.microsoft.com/office/powerpoint/2010/main" val="38973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sz="1800" dirty="0">
                <a:latin typeface="+mn-lt"/>
              </a:rPr>
              <a:t>Our current situation looks like…</a:t>
            </a:r>
          </a:p>
        </p:txBody>
      </p:sp>
      <p:sp>
        <p:nvSpPr>
          <p:cNvPr id="6" name="Text Placeholder 5"/>
          <p:cNvSpPr>
            <a:spLocks noGrp="1"/>
          </p:cNvSpPr>
          <p:nvPr>
            <p:ph type="body" sz="quarter" idx="12"/>
          </p:nvPr>
        </p:nvSpPr>
        <p:spPr>
          <a:xfrm>
            <a:off x="584199" y="1419225"/>
            <a:ext cx="8233229" cy="3442024"/>
          </a:xfrm>
        </p:spPr>
        <p:txBody>
          <a:bodyPr/>
          <a:lstStyle/>
          <a:p>
            <a:r>
              <a:rPr lang="en-US" sz="1800" dirty="0">
                <a:solidFill>
                  <a:srgbClr val="FF0000"/>
                </a:solidFill>
                <a:latin typeface="+mn-lt"/>
              </a:rPr>
              <a:t>Optional: insert a summary of your organisation’s current situation. This could include: </a:t>
            </a:r>
          </a:p>
          <a:p>
            <a:endParaRPr lang="en-US" sz="1800" dirty="0">
              <a:solidFill>
                <a:srgbClr val="FF0000"/>
              </a:solidFill>
              <a:latin typeface="+mn-lt"/>
            </a:endParaRPr>
          </a:p>
          <a:p>
            <a:pPr marL="285750" indent="-285750">
              <a:buFont typeface="Arial" panose="020B0604020202020204" pitchFamily="34" charset="0"/>
              <a:buChar char="•"/>
            </a:pPr>
            <a:r>
              <a:rPr lang="en-US" sz="1800" dirty="0">
                <a:solidFill>
                  <a:srgbClr val="FF0000"/>
                </a:solidFill>
                <a:latin typeface="+mn-lt"/>
              </a:rPr>
              <a:t>relevant policies (e.g. Responsible Service of alcohol) or strategies used (e.g. food vouchers as rewards)</a:t>
            </a:r>
          </a:p>
          <a:p>
            <a:pPr marL="285750" indent="-285750">
              <a:buFont typeface="Arial" panose="020B0604020202020204" pitchFamily="34" charset="0"/>
              <a:buChar char="•"/>
            </a:pPr>
            <a:endParaRPr lang="en-US" sz="1800" dirty="0">
              <a:solidFill>
                <a:srgbClr val="FF0000"/>
              </a:solidFill>
              <a:latin typeface="+mn-lt"/>
            </a:endParaRPr>
          </a:p>
          <a:p>
            <a:pPr marL="285750" indent="-285750">
              <a:buFont typeface="Arial" panose="020B0604020202020204" pitchFamily="34" charset="0"/>
              <a:buChar char="•"/>
            </a:pPr>
            <a:r>
              <a:rPr lang="en-US" sz="1800" dirty="0">
                <a:solidFill>
                  <a:srgbClr val="FF0000"/>
                </a:solidFill>
                <a:latin typeface="+mn-lt"/>
              </a:rPr>
              <a:t>evidence of red (e.g. </a:t>
            </a:r>
            <a:r>
              <a:rPr lang="en-US" sz="1800" dirty="0" err="1">
                <a:solidFill>
                  <a:srgbClr val="FF0000"/>
                </a:solidFill>
                <a:latin typeface="+mn-lt"/>
              </a:rPr>
              <a:t>lollies</a:t>
            </a:r>
            <a:r>
              <a:rPr lang="en-US" sz="1800" dirty="0">
                <a:solidFill>
                  <a:srgbClr val="FF0000"/>
                </a:solidFill>
                <a:latin typeface="+mn-lt"/>
              </a:rPr>
              <a:t> / chips / soft drinks), amber (e.g. artificially sweetened soft drink) or green (water / fruit) food and drinks at events  or in your canteen</a:t>
            </a:r>
          </a:p>
          <a:p>
            <a:pPr marL="285750" indent="-285750">
              <a:buFont typeface="Arial" panose="020B0604020202020204" pitchFamily="34" charset="0"/>
              <a:buChar char="•"/>
            </a:pPr>
            <a:endParaRPr lang="en-US" sz="1800" dirty="0">
              <a:solidFill>
                <a:srgbClr val="FF0000"/>
              </a:solidFill>
              <a:latin typeface="+mn-lt"/>
            </a:endParaRPr>
          </a:p>
          <a:p>
            <a:pPr marL="285750" indent="-285750">
              <a:buFont typeface="Arial" panose="020B0604020202020204" pitchFamily="34" charset="0"/>
              <a:buChar char="•"/>
            </a:pPr>
            <a:r>
              <a:rPr lang="en-US" sz="1800" dirty="0">
                <a:solidFill>
                  <a:srgbClr val="FF0000"/>
                </a:solidFill>
                <a:latin typeface="+mn-lt"/>
              </a:rPr>
              <a:t>evidence of demand for healthy choices from members, staff, volunteers or other key stakeholders</a:t>
            </a:r>
          </a:p>
          <a:p>
            <a:endParaRPr lang="en-US" sz="1800" dirty="0">
              <a:solidFill>
                <a:srgbClr val="FF0000"/>
              </a:solidFill>
              <a:latin typeface="+mn-lt"/>
            </a:endParaRPr>
          </a:p>
          <a:p>
            <a:pPr marL="285750" indent="-285750">
              <a:buFont typeface="Arial" panose="020B0604020202020204" pitchFamily="34" charset="0"/>
              <a:buChar char="•"/>
            </a:pPr>
            <a:r>
              <a:rPr lang="en-US" sz="1800" dirty="0">
                <a:solidFill>
                  <a:srgbClr val="FF0000"/>
                </a:solidFill>
                <a:latin typeface="+mn-lt"/>
              </a:rPr>
              <a:t>Strategies adopted by other sports organisations similar to yours</a:t>
            </a:r>
          </a:p>
          <a:p>
            <a:pPr marL="285750" indent="-285750">
              <a:buFont typeface="Wingdings" panose="05000000000000000000" pitchFamily="2" charset="2"/>
              <a:buChar char="ü"/>
            </a:pPr>
            <a:endParaRPr lang="en-US" sz="1800" dirty="0">
              <a:latin typeface="+mn-lt"/>
            </a:endParaRPr>
          </a:p>
          <a:p>
            <a:pPr marL="285750" indent="-285750">
              <a:buFont typeface="Wingdings" panose="05000000000000000000" pitchFamily="2" charset="2"/>
              <a:buChar char="ü"/>
            </a:pPr>
            <a:endParaRPr lang="en-US" sz="1800" dirty="0">
              <a:latin typeface="+mn-lt"/>
            </a:endParaRPr>
          </a:p>
          <a:p>
            <a:endParaRPr lang="en-US" sz="1200" dirty="0">
              <a:latin typeface="+mn-lt"/>
            </a:endParaRPr>
          </a:p>
          <a:p>
            <a:endParaRPr lang="en-US" sz="1800" dirty="0">
              <a:latin typeface="+mn-lt"/>
            </a:endParaRPr>
          </a:p>
          <a:p>
            <a:endParaRPr lang="en-US" sz="1800" dirty="0">
              <a:latin typeface="+mn-lt"/>
            </a:endParaRPr>
          </a:p>
        </p:txBody>
      </p:sp>
      <p:sp>
        <p:nvSpPr>
          <p:cNvPr id="8" name="Text Placeholder 7"/>
          <p:cNvSpPr>
            <a:spLocks noGrp="1"/>
          </p:cNvSpPr>
          <p:nvPr>
            <p:ph type="body" sz="quarter" idx="14"/>
          </p:nvPr>
        </p:nvSpPr>
        <p:spPr/>
        <p:txBody>
          <a:bodyPr/>
          <a:lstStyle/>
          <a:p>
            <a:r>
              <a:rPr lang="en-US" dirty="0">
                <a:latin typeface="+mn-lt"/>
              </a:rPr>
              <a:t>Healthy eating</a:t>
            </a:r>
          </a:p>
        </p:txBody>
      </p:sp>
      <p:pic>
        <p:nvPicPr>
          <p:cNvPr id="9" name="Picture 8">
            <a:extLst>
              <a:ext uri="{FF2B5EF4-FFF2-40B4-BE49-F238E27FC236}">
                <a16:creationId xmlns:a16="http://schemas.microsoft.com/office/drawing/2014/main" id="{E15BA79E-236A-42EB-A19A-8EE8F20CA491}"/>
              </a:ext>
            </a:extLst>
          </p:cNvPr>
          <p:cNvPicPr>
            <a:picLocks noChangeAspect="1"/>
          </p:cNvPicPr>
          <p:nvPr/>
        </p:nvPicPr>
        <p:blipFill>
          <a:blip r:embed="rId3"/>
          <a:stretch>
            <a:fillRect/>
          </a:stretch>
        </p:blipFill>
        <p:spPr>
          <a:xfrm>
            <a:off x="7328276" y="891618"/>
            <a:ext cx="1322678" cy="476381"/>
          </a:xfrm>
          <a:prstGeom prst="rect">
            <a:avLst/>
          </a:prstGeom>
        </p:spPr>
      </p:pic>
      <p:sp>
        <p:nvSpPr>
          <p:cNvPr id="7" name="TextBox 6">
            <a:extLst>
              <a:ext uri="{FF2B5EF4-FFF2-40B4-BE49-F238E27FC236}">
                <a16:creationId xmlns:a16="http://schemas.microsoft.com/office/drawing/2014/main" id="{547369FD-D51C-4889-B9BF-9E8814C2240A}"/>
              </a:ext>
            </a:extLst>
          </p:cNvPr>
          <p:cNvSpPr txBox="1"/>
          <p:nvPr/>
        </p:nvSpPr>
        <p:spPr>
          <a:xfrm>
            <a:off x="5309118" y="513184"/>
            <a:ext cx="1698172" cy="369332"/>
          </a:xfrm>
          <a:prstGeom prst="rect">
            <a:avLst/>
          </a:prstGeom>
          <a:noFill/>
        </p:spPr>
        <p:txBody>
          <a:bodyPr wrap="square" rtlCol="0">
            <a:spAutoFit/>
          </a:bodyPr>
          <a:lstStyle/>
          <a:p>
            <a:r>
              <a:rPr lang="en-AU" dirty="0">
                <a:solidFill>
                  <a:srgbClr val="FF0000"/>
                </a:solidFill>
              </a:rPr>
              <a:t>&lt;insert logo&gt;</a:t>
            </a:r>
          </a:p>
        </p:txBody>
      </p:sp>
    </p:spTree>
    <p:extLst>
      <p:ext uri="{BB962C8B-B14F-4D97-AF65-F5344CB8AC3E}">
        <p14:creationId xmlns:p14="http://schemas.microsoft.com/office/powerpoint/2010/main" val="3689065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sz="1800" dirty="0">
                <a:latin typeface="+mn-lt"/>
              </a:rPr>
              <a:t>Strategies</a:t>
            </a:r>
          </a:p>
        </p:txBody>
      </p:sp>
      <p:sp>
        <p:nvSpPr>
          <p:cNvPr id="6" name="Text Placeholder 5"/>
          <p:cNvSpPr>
            <a:spLocks noGrp="1"/>
          </p:cNvSpPr>
          <p:nvPr>
            <p:ph type="body" sz="quarter" idx="12"/>
          </p:nvPr>
        </p:nvSpPr>
        <p:spPr>
          <a:xfrm>
            <a:off x="552281" y="1158772"/>
            <a:ext cx="7971972" cy="3552928"/>
          </a:xfrm>
        </p:spPr>
        <p:txBody>
          <a:bodyPr/>
          <a:lstStyle/>
          <a:p>
            <a:pPr marL="285750" indent="-285750">
              <a:buFont typeface="Wingdings" panose="05000000000000000000" pitchFamily="2" charset="2"/>
              <a:buChar char="ü"/>
            </a:pPr>
            <a:endParaRPr lang="en-US" sz="1800" dirty="0">
              <a:latin typeface="+mn-lt"/>
            </a:endParaRPr>
          </a:p>
          <a:p>
            <a:r>
              <a:rPr lang="en-US" sz="1800" dirty="0">
                <a:latin typeface="+mn-lt"/>
              </a:rPr>
              <a:t>Ways we can support our sport’s workforce and participants to eat healthy.</a:t>
            </a:r>
          </a:p>
          <a:p>
            <a:pPr marL="285750" indent="-285750">
              <a:spcBef>
                <a:spcPts val="1200"/>
              </a:spcBef>
              <a:spcAft>
                <a:spcPts val="600"/>
              </a:spcAft>
              <a:buFont typeface="Wingdings" panose="05000000000000000000" pitchFamily="2" charset="2"/>
              <a:buChar char="ü"/>
            </a:pPr>
            <a:r>
              <a:rPr lang="en-US" sz="1800" dirty="0">
                <a:latin typeface="+mn-lt"/>
              </a:rPr>
              <a:t>Educating staff / coaches / players about healthy food and drinks, including the benefits to them.</a:t>
            </a:r>
          </a:p>
          <a:p>
            <a:pPr marL="285750" indent="-285750">
              <a:spcBef>
                <a:spcPts val="600"/>
              </a:spcBef>
              <a:spcAft>
                <a:spcPts val="600"/>
              </a:spcAft>
              <a:buFont typeface="Wingdings" panose="05000000000000000000" pitchFamily="2" charset="2"/>
              <a:buChar char="ü"/>
            </a:pPr>
            <a:r>
              <a:rPr lang="en-US" sz="1800" dirty="0">
                <a:latin typeface="+mn-lt"/>
              </a:rPr>
              <a:t>Offering healthy catering options at meetings, events and workshops across our organisation.</a:t>
            </a:r>
          </a:p>
          <a:p>
            <a:pPr marL="285750" indent="-285750">
              <a:spcBef>
                <a:spcPts val="600"/>
              </a:spcBef>
              <a:spcAft>
                <a:spcPts val="600"/>
              </a:spcAft>
              <a:buFont typeface="Wingdings" panose="05000000000000000000" pitchFamily="2" charset="2"/>
              <a:buChar char="ü"/>
            </a:pPr>
            <a:r>
              <a:rPr lang="en-US" sz="1800" dirty="0">
                <a:latin typeface="+mn-lt"/>
              </a:rPr>
              <a:t>Offering healthier snack and hydration alternatives before, during or after events or training sessions</a:t>
            </a:r>
          </a:p>
          <a:p>
            <a:pPr marL="285750" indent="-285750">
              <a:spcBef>
                <a:spcPts val="600"/>
              </a:spcBef>
              <a:spcAft>
                <a:spcPts val="600"/>
              </a:spcAft>
              <a:buFont typeface="Wingdings" panose="05000000000000000000" pitchFamily="2" charset="2"/>
              <a:buChar char="ü"/>
            </a:pPr>
            <a:r>
              <a:rPr lang="en-US" sz="1800" dirty="0">
                <a:latin typeface="+mn-lt"/>
              </a:rPr>
              <a:t>Increasing the visibility and promotion of water over sugary drinks</a:t>
            </a:r>
          </a:p>
          <a:p>
            <a:r>
              <a:rPr lang="en-US" sz="1800" dirty="0">
                <a:solidFill>
                  <a:srgbClr val="FF0000"/>
                </a:solidFill>
                <a:highlight>
                  <a:srgbClr val="FFFF00"/>
                </a:highlight>
                <a:latin typeface="+mn-lt"/>
              </a:rPr>
              <a:t>&lt;Refer to the presenter notes below for alternative strategies relevant to your organisation&gt;</a:t>
            </a:r>
          </a:p>
          <a:p>
            <a:pPr marL="285750" indent="-285750">
              <a:buFont typeface="Wingdings" panose="05000000000000000000" pitchFamily="2" charset="2"/>
              <a:buChar char="ü"/>
            </a:pPr>
            <a:endParaRPr lang="en-US" sz="1800" dirty="0">
              <a:latin typeface="+mn-lt"/>
            </a:endParaRPr>
          </a:p>
          <a:p>
            <a:pPr marL="285750" indent="-285750">
              <a:buFont typeface="Wingdings" panose="05000000000000000000" pitchFamily="2" charset="2"/>
              <a:buChar char="ü"/>
            </a:pPr>
            <a:endParaRPr lang="en-US" sz="1800" dirty="0">
              <a:latin typeface="+mn-lt"/>
            </a:endParaRPr>
          </a:p>
          <a:p>
            <a:endParaRPr lang="en-US" sz="1200" dirty="0">
              <a:latin typeface="+mn-lt"/>
            </a:endParaRPr>
          </a:p>
          <a:p>
            <a:endParaRPr lang="en-US" sz="1800" dirty="0">
              <a:latin typeface="+mn-lt"/>
            </a:endParaRPr>
          </a:p>
          <a:p>
            <a:endParaRPr lang="en-US" sz="1800" dirty="0">
              <a:latin typeface="+mn-lt"/>
            </a:endParaRPr>
          </a:p>
        </p:txBody>
      </p:sp>
      <p:sp>
        <p:nvSpPr>
          <p:cNvPr id="8" name="Text Placeholder 7"/>
          <p:cNvSpPr>
            <a:spLocks noGrp="1"/>
          </p:cNvSpPr>
          <p:nvPr>
            <p:ph type="body" sz="quarter" idx="14"/>
          </p:nvPr>
        </p:nvSpPr>
        <p:spPr/>
        <p:txBody>
          <a:bodyPr/>
          <a:lstStyle/>
          <a:p>
            <a:r>
              <a:rPr lang="en-US" dirty="0">
                <a:latin typeface="+mn-lt"/>
              </a:rPr>
              <a:t>Healthy eating</a:t>
            </a:r>
          </a:p>
        </p:txBody>
      </p:sp>
      <p:pic>
        <p:nvPicPr>
          <p:cNvPr id="9" name="Picture 8">
            <a:extLst>
              <a:ext uri="{FF2B5EF4-FFF2-40B4-BE49-F238E27FC236}">
                <a16:creationId xmlns:a16="http://schemas.microsoft.com/office/drawing/2014/main" id="{E15BA79E-236A-42EB-A19A-8EE8F20CA491}"/>
              </a:ext>
            </a:extLst>
          </p:cNvPr>
          <p:cNvPicPr>
            <a:picLocks noChangeAspect="1"/>
          </p:cNvPicPr>
          <p:nvPr/>
        </p:nvPicPr>
        <p:blipFill>
          <a:blip r:embed="rId3"/>
          <a:stretch>
            <a:fillRect/>
          </a:stretch>
        </p:blipFill>
        <p:spPr>
          <a:xfrm>
            <a:off x="7328276" y="891618"/>
            <a:ext cx="1322678" cy="476381"/>
          </a:xfrm>
          <a:prstGeom prst="rect">
            <a:avLst/>
          </a:prstGeom>
        </p:spPr>
      </p:pic>
      <p:sp>
        <p:nvSpPr>
          <p:cNvPr id="7" name="TextBox 6">
            <a:extLst>
              <a:ext uri="{FF2B5EF4-FFF2-40B4-BE49-F238E27FC236}">
                <a16:creationId xmlns:a16="http://schemas.microsoft.com/office/drawing/2014/main" id="{105ACCFF-6652-4C4D-8233-3DE27CD53DFC}"/>
              </a:ext>
            </a:extLst>
          </p:cNvPr>
          <p:cNvSpPr txBox="1"/>
          <p:nvPr/>
        </p:nvSpPr>
        <p:spPr>
          <a:xfrm>
            <a:off x="5309118" y="513184"/>
            <a:ext cx="1698172" cy="369332"/>
          </a:xfrm>
          <a:prstGeom prst="rect">
            <a:avLst/>
          </a:prstGeom>
          <a:noFill/>
        </p:spPr>
        <p:txBody>
          <a:bodyPr wrap="square" rtlCol="0">
            <a:spAutoFit/>
          </a:bodyPr>
          <a:lstStyle/>
          <a:p>
            <a:r>
              <a:rPr lang="en-AU" dirty="0">
                <a:solidFill>
                  <a:srgbClr val="FF0000"/>
                </a:solidFill>
              </a:rPr>
              <a:t>&lt;insert logo&gt;</a:t>
            </a:r>
          </a:p>
        </p:txBody>
      </p:sp>
    </p:spTree>
    <p:extLst>
      <p:ext uri="{BB962C8B-B14F-4D97-AF65-F5344CB8AC3E}">
        <p14:creationId xmlns:p14="http://schemas.microsoft.com/office/powerpoint/2010/main" val="335102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sz="1800" dirty="0">
                <a:latin typeface="+mn-lt"/>
              </a:rPr>
              <a:t>What is a nudge?</a:t>
            </a:r>
          </a:p>
        </p:txBody>
      </p:sp>
      <p:sp>
        <p:nvSpPr>
          <p:cNvPr id="8" name="Text Placeholder 7"/>
          <p:cNvSpPr>
            <a:spLocks noGrp="1"/>
          </p:cNvSpPr>
          <p:nvPr>
            <p:ph type="body" sz="quarter" idx="14"/>
          </p:nvPr>
        </p:nvSpPr>
        <p:spPr/>
        <p:txBody>
          <a:bodyPr/>
          <a:lstStyle/>
          <a:p>
            <a:r>
              <a:rPr lang="en-US" dirty="0">
                <a:latin typeface="+mn-lt"/>
              </a:rPr>
              <a:t>Healthy eating</a:t>
            </a:r>
          </a:p>
        </p:txBody>
      </p:sp>
      <p:pic>
        <p:nvPicPr>
          <p:cNvPr id="9" name="Picture 8">
            <a:extLst>
              <a:ext uri="{FF2B5EF4-FFF2-40B4-BE49-F238E27FC236}">
                <a16:creationId xmlns:a16="http://schemas.microsoft.com/office/drawing/2014/main" id="{E15BA79E-236A-42EB-A19A-8EE8F20CA491}"/>
              </a:ext>
            </a:extLst>
          </p:cNvPr>
          <p:cNvPicPr>
            <a:picLocks noChangeAspect="1"/>
          </p:cNvPicPr>
          <p:nvPr/>
        </p:nvPicPr>
        <p:blipFill>
          <a:blip r:embed="rId3"/>
          <a:stretch>
            <a:fillRect/>
          </a:stretch>
        </p:blipFill>
        <p:spPr>
          <a:xfrm>
            <a:off x="7328276" y="891618"/>
            <a:ext cx="1322678" cy="476381"/>
          </a:xfrm>
          <a:prstGeom prst="rect">
            <a:avLst/>
          </a:prstGeom>
        </p:spPr>
      </p:pic>
      <p:sp>
        <p:nvSpPr>
          <p:cNvPr id="7" name="TextBox 6">
            <a:extLst>
              <a:ext uri="{FF2B5EF4-FFF2-40B4-BE49-F238E27FC236}">
                <a16:creationId xmlns:a16="http://schemas.microsoft.com/office/drawing/2014/main" id="{105ACCFF-6652-4C4D-8233-3DE27CD53DFC}"/>
              </a:ext>
            </a:extLst>
          </p:cNvPr>
          <p:cNvSpPr txBox="1"/>
          <p:nvPr/>
        </p:nvSpPr>
        <p:spPr>
          <a:xfrm>
            <a:off x="5309118" y="513184"/>
            <a:ext cx="1698172" cy="369332"/>
          </a:xfrm>
          <a:prstGeom prst="rect">
            <a:avLst/>
          </a:prstGeom>
          <a:noFill/>
        </p:spPr>
        <p:txBody>
          <a:bodyPr wrap="square" rtlCol="0">
            <a:spAutoFit/>
          </a:bodyPr>
          <a:lstStyle/>
          <a:p>
            <a:r>
              <a:rPr lang="en-AU" dirty="0">
                <a:solidFill>
                  <a:srgbClr val="FF0000"/>
                </a:solidFill>
              </a:rPr>
              <a:t>&lt;insert logo&gt;</a:t>
            </a:r>
          </a:p>
        </p:txBody>
      </p:sp>
      <p:pic>
        <p:nvPicPr>
          <p:cNvPr id="4" name="Picture 3">
            <a:extLst>
              <a:ext uri="{FF2B5EF4-FFF2-40B4-BE49-F238E27FC236}">
                <a16:creationId xmlns:a16="http://schemas.microsoft.com/office/drawing/2014/main" id="{C2AE32B0-5655-41F9-AA93-80F9FCB39A4F}"/>
              </a:ext>
            </a:extLst>
          </p:cNvPr>
          <p:cNvPicPr>
            <a:picLocks noChangeAspect="1"/>
          </p:cNvPicPr>
          <p:nvPr/>
        </p:nvPicPr>
        <p:blipFill>
          <a:blip r:embed="rId4"/>
          <a:stretch>
            <a:fillRect/>
          </a:stretch>
        </p:blipFill>
        <p:spPr>
          <a:xfrm>
            <a:off x="493046" y="1139488"/>
            <a:ext cx="3714750" cy="3657600"/>
          </a:xfrm>
          <a:prstGeom prst="rect">
            <a:avLst/>
          </a:prstGeom>
        </p:spPr>
      </p:pic>
      <p:pic>
        <p:nvPicPr>
          <p:cNvPr id="1026" name="Picture 2">
            <a:extLst>
              <a:ext uri="{FF2B5EF4-FFF2-40B4-BE49-F238E27FC236}">
                <a16:creationId xmlns:a16="http://schemas.microsoft.com/office/drawing/2014/main" id="{5A87E811-47D1-4F0B-A706-8D3E0F5F31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042" y="1508057"/>
            <a:ext cx="2711234" cy="29204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479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sz="1800" dirty="0">
                <a:latin typeface="+mn-lt"/>
              </a:rPr>
              <a:t>Recommendations</a:t>
            </a:r>
          </a:p>
        </p:txBody>
      </p:sp>
      <p:sp>
        <p:nvSpPr>
          <p:cNvPr id="6" name="Text Placeholder 5"/>
          <p:cNvSpPr>
            <a:spLocks noGrp="1"/>
          </p:cNvSpPr>
          <p:nvPr>
            <p:ph type="body" sz="quarter" idx="12"/>
          </p:nvPr>
        </p:nvSpPr>
        <p:spPr>
          <a:xfrm>
            <a:off x="552281" y="1158772"/>
            <a:ext cx="7971972" cy="3552928"/>
          </a:xfrm>
        </p:spPr>
        <p:txBody>
          <a:bodyPr/>
          <a:lstStyle/>
          <a:p>
            <a:pPr marL="285750" indent="-285750">
              <a:buFont typeface="Wingdings" panose="05000000000000000000" pitchFamily="2" charset="2"/>
              <a:buChar char="ü"/>
            </a:pPr>
            <a:endParaRPr lang="en-US" sz="1800" dirty="0">
              <a:latin typeface="+mn-lt"/>
            </a:endParaRPr>
          </a:p>
          <a:p>
            <a:endParaRPr lang="en-US" sz="1800" dirty="0">
              <a:latin typeface="+mn-lt"/>
            </a:endParaRPr>
          </a:p>
          <a:p>
            <a:endParaRPr lang="en-US" sz="1800" dirty="0">
              <a:latin typeface="+mn-lt"/>
            </a:endParaRPr>
          </a:p>
          <a:p>
            <a:endParaRPr lang="en-US" sz="1800" dirty="0">
              <a:latin typeface="+mn-lt"/>
            </a:endParaRPr>
          </a:p>
          <a:p>
            <a:pPr marL="285750" indent="-285750">
              <a:buFont typeface="Wingdings" panose="05000000000000000000" pitchFamily="2" charset="2"/>
              <a:buChar char="ü"/>
            </a:pPr>
            <a:endParaRPr lang="en-US" sz="1800" dirty="0">
              <a:latin typeface="+mn-lt"/>
            </a:endParaRPr>
          </a:p>
          <a:p>
            <a:endParaRPr lang="en-US" sz="1200" dirty="0">
              <a:latin typeface="+mn-lt"/>
            </a:endParaRPr>
          </a:p>
          <a:p>
            <a:endParaRPr lang="en-US" sz="1800" dirty="0">
              <a:latin typeface="+mn-lt"/>
            </a:endParaRPr>
          </a:p>
          <a:p>
            <a:endParaRPr lang="en-US" sz="1800" dirty="0">
              <a:latin typeface="+mn-lt"/>
            </a:endParaRPr>
          </a:p>
        </p:txBody>
      </p:sp>
      <p:sp>
        <p:nvSpPr>
          <p:cNvPr id="8" name="Text Placeholder 7"/>
          <p:cNvSpPr>
            <a:spLocks noGrp="1"/>
          </p:cNvSpPr>
          <p:nvPr>
            <p:ph type="body" sz="quarter" idx="14"/>
          </p:nvPr>
        </p:nvSpPr>
        <p:spPr/>
        <p:txBody>
          <a:bodyPr/>
          <a:lstStyle/>
          <a:p>
            <a:r>
              <a:rPr lang="en-US" dirty="0">
                <a:latin typeface="+mn-lt"/>
              </a:rPr>
              <a:t>Healthy eating</a:t>
            </a:r>
          </a:p>
        </p:txBody>
      </p:sp>
      <p:pic>
        <p:nvPicPr>
          <p:cNvPr id="9" name="Picture 8">
            <a:extLst>
              <a:ext uri="{FF2B5EF4-FFF2-40B4-BE49-F238E27FC236}">
                <a16:creationId xmlns:a16="http://schemas.microsoft.com/office/drawing/2014/main" id="{E15BA79E-236A-42EB-A19A-8EE8F20CA491}"/>
              </a:ext>
            </a:extLst>
          </p:cNvPr>
          <p:cNvPicPr>
            <a:picLocks noChangeAspect="1"/>
          </p:cNvPicPr>
          <p:nvPr/>
        </p:nvPicPr>
        <p:blipFill>
          <a:blip r:embed="rId3"/>
          <a:stretch>
            <a:fillRect/>
          </a:stretch>
        </p:blipFill>
        <p:spPr>
          <a:xfrm>
            <a:off x="7328276" y="891618"/>
            <a:ext cx="1322678" cy="476381"/>
          </a:xfrm>
          <a:prstGeom prst="rect">
            <a:avLst/>
          </a:prstGeom>
        </p:spPr>
      </p:pic>
      <p:sp>
        <p:nvSpPr>
          <p:cNvPr id="2" name="Rectangle 1">
            <a:extLst>
              <a:ext uri="{FF2B5EF4-FFF2-40B4-BE49-F238E27FC236}">
                <a16:creationId xmlns:a16="http://schemas.microsoft.com/office/drawing/2014/main" id="{67A78009-424C-4DD1-8792-661F97F7C5D0}"/>
              </a:ext>
            </a:extLst>
          </p:cNvPr>
          <p:cNvSpPr/>
          <p:nvPr/>
        </p:nvSpPr>
        <p:spPr>
          <a:xfrm>
            <a:off x="584200" y="1377237"/>
            <a:ext cx="7701384" cy="1477328"/>
          </a:xfrm>
          <a:prstGeom prst="rect">
            <a:avLst/>
          </a:prstGeom>
        </p:spPr>
        <p:txBody>
          <a:bodyPr wrap="square">
            <a:spAutoFit/>
          </a:bodyPr>
          <a:lstStyle/>
          <a:p>
            <a:r>
              <a:rPr lang="en-US" dirty="0">
                <a:solidFill>
                  <a:srgbClr val="FF0000"/>
                </a:solidFill>
              </a:rPr>
              <a:t>&lt;Insert organisation&gt; </a:t>
            </a:r>
            <a:r>
              <a:rPr lang="en-US" dirty="0"/>
              <a:t>could start with some of the following steps:</a:t>
            </a:r>
          </a:p>
          <a:p>
            <a:endParaRPr lang="en-US" dirty="0"/>
          </a:p>
          <a:p>
            <a:r>
              <a:rPr lang="en-US" dirty="0">
                <a:solidFill>
                  <a:srgbClr val="FF0000"/>
                </a:solidFill>
              </a:rPr>
              <a:t>&lt;Insert strategies as relevant to your organisation (see presenter notes for information and advice)&gt;</a:t>
            </a:r>
          </a:p>
          <a:p>
            <a:endParaRPr lang="en-US" dirty="0"/>
          </a:p>
        </p:txBody>
      </p:sp>
      <p:sp>
        <p:nvSpPr>
          <p:cNvPr id="7" name="TextBox 6">
            <a:extLst>
              <a:ext uri="{FF2B5EF4-FFF2-40B4-BE49-F238E27FC236}">
                <a16:creationId xmlns:a16="http://schemas.microsoft.com/office/drawing/2014/main" id="{097244F4-5D6E-4866-8973-D103A62433D5}"/>
              </a:ext>
            </a:extLst>
          </p:cNvPr>
          <p:cNvSpPr txBox="1"/>
          <p:nvPr/>
        </p:nvSpPr>
        <p:spPr>
          <a:xfrm>
            <a:off x="5309118" y="513184"/>
            <a:ext cx="1698172" cy="369332"/>
          </a:xfrm>
          <a:prstGeom prst="rect">
            <a:avLst/>
          </a:prstGeom>
          <a:noFill/>
        </p:spPr>
        <p:txBody>
          <a:bodyPr wrap="square" rtlCol="0">
            <a:spAutoFit/>
          </a:bodyPr>
          <a:lstStyle/>
          <a:p>
            <a:r>
              <a:rPr lang="en-AU" dirty="0">
                <a:solidFill>
                  <a:srgbClr val="FF0000"/>
                </a:solidFill>
              </a:rPr>
              <a:t>&lt;insert logo&gt;</a:t>
            </a:r>
          </a:p>
        </p:txBody>
      </p:sp>
    </p:spTree>
    <p:extLst>
      <p:ext uri="{BB962C8B-B14F-4D97-AF65-F5344CB8AC3E}">
        <p14:creationId xmlns:p14="http://schemas.microsoft.com/office/powerpoint/2010/main" val="2847697710"/>
      </p:ext>
    </p:extLst>
  </p:cSld>
  <p:clrMapOvr>
    <a:masterClrMapping/>
  </p:clrMapOvr>
</p:sld>
</file>

<file path=ppt/theme/theme1.xml><?xml version="1.0" encoding="utf-8"?>
<a:theme xmlns:a="http://schemas.openxmlformats.org/drawingml/2006/main" name="Cover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ver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ver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ver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over Simplifi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Mai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Back 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0B2CC3E43C664794FB6CB62710F007" ma:contentTypeVersion="10" ma:contentTypeDescription="Create a new document." ma:contentTypeScope="" ma:versionID="fc4cf3841e7aa40d8eb96dda33fceb4f">
  <xsd:schema xmlns:xsd="http://www.w3.org/2001/XMLSchema" xmlns:xs="http://www.w3.org/2001/XMLSchema" xmlns:p="http://schemas.microsoft.com/office/2006/metadata/properties" xmlns:ns2="0a917be3-bd36-42df-9ca0-ae44207568a4" xmlns:ns3="43dc02ba-c3e1-48fe-8fed-5d531a15b610" targetNamespace="http://schemas.microsoft.com/office/2006/metadata/properties" ma:root="true" ma:fieldsID="934fa1b6b605a3d1c034de4f56561ff9" ns2:_="" ns3:_="">
    <xsd:import namespace="0a917be3-bd36-42df-9ca0-ae44207568a4"/>
    <xsd:import namespace="43dc02ba-c3e1-48fe-8fed-5d531a15b6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917be3-bd36-42df-9ca0-ae44207568a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dc02ba-c3e1-48fe-8fed-5d531a15b61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040152-A44B-4D4E-8FC1-FAE06E7B6F1B}">
  <ds:schemaRefs>
    <ds:schemaRef ds:uri="0a917be3-bd36-42df-9ca0-ae44207568a4"/>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3dc02ba-c3e1-48fe-8fed-5d531a15b610"/>
    <ds:schemaRef ds:uri="http://www.w3.org/XML/1998/namespace"/>
    <ds:schemaRef ds:uri="http://purl.org/dc/dcmitype/"/>
  </ds:schemaRefs>
</ds:datastoreItem>
</file>

<file path=customXml/itemProps2.xml><?xml version="1.0" encoding="utf-8"?>
<ds:datastoreItem xmlns:ds="http://schemas.openxmlformats.org/officeDocument/2006/customXml" ds:itemID="{74B45D19-076E-4788-913F-508FDFA8A9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917be3-bd36-42df-9ca0-ae44207568a4"/>
    <ds:schemaRef ds:uri="43dc02ba-c3e1-48fe-8fed-5d531a15b6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4EEE29-ABD2-4FDF-A2E2-37A0D428D7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1671</TotalTime>
  <Words>3946</Words>
  <Application>Microsoft Office PowerPoint</Application>
  <PresentationFormat>On-screen Show (16:9)</PresentationFormat>
  <Paragraphs>320</Paragraphs>
  <Slides>10</Slides>
  <Notes>10</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10</vt:i4>
      </vt:variant>
    </vt:vector>
  </HeadingPairs>
  <TitlesOfParts>
    <vt:vector size="21" baseType="lpstr">
      <vt:lpstr>Arial</vt:lpstr>
      <vt:lpstr>Calibri</vt:lpstr>
      <vt:lpstr>Wingdings</vt:lpstr>
      <vt:lpstr>Cover 1</vt:lpstr>
      <vt:lpstr>Cover 2</vt:lpstr>
      <vt:lpstr>Cover 3</vt:lpstr>
      <vt:lpstr>Cover 4</vt:lpstr>
      <vt:lpstr>Cover 5</vt:lpstr>
      <vt:lpstr>Cover Simplified</vt:lpstr>
      <vt:lpstr>Main Page</vt:lpstr>
      <vt:lpstr>Back Cover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 N V O L V E</dc:creator>
  <cp:lastModifiedBy>Tom Dixon</cp:lastModifiedBy>
  <cp:revision>68</cp:revision>
  <dcterms:created xsi:type="dcterms:W3CDTF">2015-01-30T03:27:05Z</dcterms:created>
  <dcterms:modified xsi:type="dcterms:W3CDTF">2018-11-16T01:34:12Z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0x010100B50B2CC3E43C664794FB6CB62710F007</vt:lpwstr>
  </property>
</Properties>
</file>